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sldIdLst>
    <p:sldId id="378" r:id="rId2"/>
    <p:sldId id="331" r:id="rId3"/>
    <p:sldId id="258" r:id="rId4"/>
    <p:sldId id="260" r:id="rId5"/>
    <p:sldId id="371" r:id="rId6"/>
    <p:sldId id="266" r:id="rId7"/>
    <p:sldId id="372" r:id="rId8"/>
    <p:sldId id="370" r:id="rId9"/>
    <p:sldId id="368" r:id="rId10"/>
    <p:sldId id="373" r:id="rId11"/>
    <p:sldId id="267" r:id="rId12"/>
    <p:sldId id="374" r:id="rId13"/>
    <p:sldId id="342" r:id="rId14"/>
    <p:sldId id="375" r:id="rId15"/>
    <p:sldId id="369" r:id="rId16"/>
    <p:sldId id="376" r:id="rId17"/>
    <p:sldId id="291" r:id="rId18"/>
    <p:sldId id="377" r:id="rId19"/>
    <p:sldId id="323" r:id="rId20"/>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66"/>
    <a:srgbClr val="66FFFF"/>
    <a:srgbClr val="000066"/>
    <a:srgbClr val="99FFCC"/>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89" autoAdjust="0"/>
  </p:normalViewPr>
  <p:slideViewPr>
    <p:cSldViewPr>
      <p:cViewPr varScale="1">
        <p:scale>
          <a:sx n="97" d="100"/>
          <a:sy n="97" d="100"/>
        </p:scale>
        <p:origin x="784" y="5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468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6914" name="Rectangle 2"/>
          <p:cNvSpPr>
            <a:spLocks noGrp="1" noRot="1" noChangeArrowheads="1"/>
          </p:cNvSpPr>
          <p:nvPr>
            <p:ph type="ctrTitle"/>
          </p:nvPr>
        </p:nvSpPr>
        <p:spPr>
          <a:xfrm>
            <a:off x="685800" y="2286000"/>
            <a:ext cx="7772400" cy="1143000"/>
          </a:xfrm>
        </p:spPr>
        <p:txBody>
          <a:bodyPr/>
          <a:lstStyle>
            <a:lvl1pPr>
              <a:defRPr/>
            </a:lvl1pPr>
          </a:lstStyle>
          <a:p>
            <a:pPr lvl="0"/>
            <a:r>
              <a:rPr lang="zh-CN" altLang="en-US" noProof="0"/>
              <a:t>单击此处编辑母版标题样式</a:t>
            </a:r>
          </a:p>
        </p:txBody>
      </p:sp>
      <p:sp>
        <p:nvSpPr>
          <p:cNvPr id="166915" name="Rectangle 3"/>
          <p:cNvSpPr>
            <a:spLocks noGrp="1" noRot="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zh-CN" altLang="en-US" noProof="0"/>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1F515862-6AEC-4E39-B25D-05CB97CAD28F}" type="slidenum">
              <a:rPr lang="en-US" altLang="zh-CN"/>
              <a:pPr>
                <a:defRPr/>
              </a:pPr>
              <a:t>‹#›</a:t>
            </a:fld>
            <a:endParaRPr lang="en-US" altLang="zh-CN"/>
          </a:p>
        </p:txBody>
      </p:sp>
    </p:spTree>
    <p:extLst>
      <p:ext uri="{BB962C8B-B14F-4D97-AF65-F5344CB8AC3E}">
        <p14:creationId xmlns:p14="http://schemas.microsoft.com/office/powerpoint/2010/main" val="2120480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F0BE80B-1B87-4181-8877-2FD96A4DD182}" type="slidenum">
              <a:rPr lang="en-US" altLang="zh-CN"/>
              <a:pPr>
                <a:defRPr/>
              </a:pPr>
              <a:t>‹#›</a:t>
            </a:fld>
            <a:endParaRPr lang="en-US" altLang="zh-CN"/>
          </a:p>
        </p:txBody>
      </p:sp>
    </p:spTree>
    <p:extLst>
      <p:ext uri="{BB962C8B-B14F-4D97-AF65-F5344CB8AC3E}">
        <p14:creationId xmlns:p14="http://schemas.microsoft.com/office/powerpoint/2010/main" val="277387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609600"/>
            <a:ext cx="2135187" cy="54895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01625" y="609600"/>
            <a:ext cx="6253163" cy="5489575"/>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77B9882-5A19-4A82-B227-8E9A794748F1}" type="slidenum">
              <a:rPr lang="en-US" altLang="zh-CN"/>
              <a:pPr>
                <a:defRPr/>
              </a:pPr>
              <a:t>‹#›</a:t>
            </a:fld>
            <a:endParaRPr lang="en-US" altLang="zh-CN"/>
          </a:p>
        </p:txBody>
      </p:sp>
    </p:spTree>
    <p:extLst>
      <p:ext uri="{BB962C8B-B14F-4D97-AF65-F5344CB8AC3E}">
        <p14:creationId xmlns:p14="http://schemas.microsoft.com/office/powerpoint/2010/main" val="1082373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D0DA83FE-02F6-442A-9AF6-FE4835E6A666}" type="slidenum">
              <a:rPr lang="en-US" altLang="zh-CN"/>
              <a:pPr>
                <a:defRPr/>
              </a:pPr>
              <a:t>‹#›</a:t>
            </a:fld>
            <a:endParaRPr lang="en-US" altLang="zh-CN"/>
          </a:p>
        </p:txBody>
      </p:sp>
    </p:spTree>
    <p:extLst>
      <p:ext uri="{BB962C8B-B14F-4D97-AF65-F5344CB8AC3E}">
        <p14:creationId xmlns:p14="http://schemas.microsoft.com/office/powerpoint/2010/main" val="1212840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1368E1C-BE4C-4374-B697-4AC67534B0D1}" type="slidenum">
              <a:rPr lang="en-US" altLang="zh-CN"/>
              <a:pPr>
                <a:defRPr/>
              </a:pPr>
              <a:t>‹#›</a:t>
            </a:fld>
            <a:endParaRPr lang="en-US" altLang="zh-CN"/>
          </a:p>
        </p:txBody>
      </p:sp>
    </p:spTree>
    <p:extLst>
      <p:ext uri="{BB962C8B-B14F-4D97-AF65-F5344CB8AC3E}">
        <p14:creationId xmlns:p14="http://schemas.microsoft.com/office/powerpoint/2010/main" val="730322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01625" y="1905000"/>
            <a:ext cx="4194175" cy="4194175"/>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905000"/>
            <a:ext cx="4194175" cy="4194175"/>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F088CE26-1C0F-4D3F-A707-B750E9204395}" type="slidenum">
              <a:rPr lang="en-US" altLang="zh-CN"/>
              <a:pPr>
                <a:defRPr/>
              </a:pPr>
              <a:t>‹#›</a:t>
            </a:fld>
            <a:endParaRPr lang="en-US" altLang="zh-CN"/>
          </a:p>
        </p:txBody>
      </p:sp>
    </p:spTree>
    <p:extLst>
      <p:ext uri="{BB962C8B-B14F-4D97-AF65-F5344CB8AC3E}">
        <p14:creationId xmlns:p14="http://schemas.microsoft.com/office/powerpoint/2010/main" val="2112172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76D2ACAF-4ADA-4518-B339-C7583B71609B}" type="slidenum">
              <a:rPr lang="en-US" altLang="zh-CN"/>
              <a:pPr>
                <a:defRPr/>
              </a:pPr>
              <a:t>‹#›</a:t>
            </a:fld>
            <a:endParaRPr lang="en-US" altLang="zh-CN"/>
          </a:p>
        </p:txBody>
      </p:sp>
    </p:spTree>
    <p:extLst>
      <p:ext uri="{BB962C8B-B14F-4D97-AF65-F5344CB8AC3E}">
        <p14:creationId xmlns:p14="http://schemas.microsoft.com/office/powerpoint/2010/main" val="677069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F8C9B235-DDF7-4FF4-AAE0-D5EC4062E9C9}" type="slidenum">
              <a:rPr lang="en-US" altLang="zh-CN"/>
              <a:pPr>
                <a:defRPr/>
              </a:pPr>
              <a:t>‹#›</a:t>
            </a:fld>
            <a:endParaRPr lang="en-US" altLang="zh-CN"/>
          </a:p>
        </p:txBody>
      </p:sp>
    </p:spTree>
    <p:extLst>
      <p:ext uri="{BB962C8B-B14F-4D97-AF65-F5344CB8AC3E}">
        <p14:creationId xmlns:p14="http://schemas.microsoft.com/office/powerpoint/2010/main" val="3286775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C5D6B75B-1E21-4BBB-A8E4-2388C4B28905}" type="slidenum">
              <a:rPr lang="en-US" altLang="zh-CN"/>
              <a:pPr>
                <a:defRPr/>
              </a:pPr>
              <a:t>‹#›</a:t>
            </a:fld>
            <a:endParaRPr lang="en-US" altLang="zh-CN"/>
          </a:p>
        </p:txBody>
      </p:sp>
    </p:spTree>
    <p:extLst>
      <p:ext uri="{BB962C8B-B14F-4D97-AF65-F5344CB8AC3E}">
        <p14:creationId xmlns:p14="http://schemas.microsoft.com/office/powerpoint/2010/main" val="169485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8D88AD9-E8E6-4C19-A0FD-9E6D9F4922D3}" type="slidenum">
              <a:rPr lang="en-US" altLang="zh-CN"/>
              <a:pPr>
                <a:defRPr/>
              </a:pPr>
              <a:t>‹#›</a:t>
            </a:fld>
            <a:endParaRPr lang="en-US" altLang="zh-CN"/>
          </a:p>
        </p:txBody>
      </p:sp>
    </p:spTree>
    <p:extLst>
      <p:ext uri="{BB962C8B-B14F-4D97-AF65-F5344CB8AC3E}">
        <p14:creationId xmlns:p14="http://schemas.microsoft.com/office/powerpoint/2010/main" val="1972188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139EA8D-1633-45F4-B94C-0FA07FEFE52C}" type="slidenum">
              <a:rPr lang="en-US" altLang="zh-CN"/>
              <a:pPr>
                <a:defRPr/>
              </a:pPr>
              <a:t>‹#›</a:t>
            </a:fld>
            <a:endParaRPr lang="en-US" altLang="zh-CN"/>
          </a:p>
        </p:txBody>
      </p:sp>
    </p:spTree>
    <p:extLst>
      <p:ext uri="{BB962C8B-B14F-4D97-AF65-F5344CB8AC3E}">
        <p14:creationId xmlns:p14="http://schemas.microsoft.com/office/powerpoint/2010/main" val="2129204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Rot="1" noChangeArrowheads="1"/>
          </p:cNvSpPr>
          <p:nvPr>
            <p:ph type="title"/>
          </p:nvPr>
        </p:nvSpPr>
        <p:spPr bwMode="auto">
          <a:xfrm>
            <a:off x="301625" y="609600"/>
            <a:ext cx="85407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p:cNvSpPr>
            <a:spLocks noGrp="1" noRot="1" noChangeArrowheads="1"/>
          </p:cNvSpPr>
          <p:nvPr>
            <p:ph type="body" idx="1"/>
          </p:nvPr>
        </p:nvSpPr>
        <p:spPr bwMode="auto">
          <a:xfrm>
            <a:off x="301625" y="1905000"/>
            <a:ext cx="8540750"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65892" name="Rectangle 4"/>
          <p:cNvSpPr>
            <a:spLocks noGrp="1" noChangeArrowheads="1"/>
          </p:cNvSpPr>
          <p:nvPr>
            <p:ph type="dt" sz="half" idx="2"/>
          </p:nvPr>
        </p:nvSpPr>
        <p:spPr bwMode="auto">
          <a:xfrm>
            <a:off x="301625" y="6245225"/>
            <a:ext cx="22891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zh-CN"/>
          </a:p>
        </p:txBody>
      </p:sp>
      <p:sp>
        <p:nvSpPr>
          <p:cNvPr id="16589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zh-CN"/>
          </a:p>
        </p:txBody>
      </p:sp>
      <p:sp>
        <p:nvSpPr>
          <p:cNvPr id="165894" name="Rectangle 6"/>
          <p:cNvSpPr>
            <a:spLocks noGrp="1" noChangeArrowheads="1"/>
          </p:cNvSpPr>
          <p:nvPr>
            <p:ph type="sldNum" sz="quarter" idx="4"/>
          </p:nvPr>
        </p:nvSpPr>
        <p:spPr bwMode="auto">
          <a:xfrm>
            <a:off x="6553200" y="6245225"/>
            <a:ext cx="22891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05EB5DA4-4D81-49CE-96F1-3C05529D55A7}"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18"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75000"/>
        <a:buFont typeface="Wingdings" panose="05000000000000000000" pitchFamily="2" charset="2"/>
        <a:buChar char="v"/>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hlink"/>
        </a:buClr>
        <a:buSzPct val="85000"/>
        <a:buFont typeface="Wingdings" panose="05000000000000000000" pitchFamily="2" charset="2"/>
        <a:buChar char="v"/>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hlink"/>
        </a:buClr>
        <a:buSzPct val="85000"/>
        <a:buFont typeface="Wingdings" panose="05000000000000000000" pitchFamily="2" charset="2"/>
        <a:buChar char="v"/>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0.jp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19.jp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8.jp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17.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6.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21.jp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3.gif"/><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22.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4.jp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22.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 Id="rId14" Type="http://schemas.openxmlformats.org/officeDocument/2006/relationships/image" Target="../media/image25.jpg"/></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6.jpe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22.png"/><Relationship Id="rId5" Type="http://schemas.openxmlformats.org/officeDocument/2006/relationships/image" Target="../media/image4.png"/><Relationship Id="rId15" Type="http://schemas.openxmlformats.org/officeDocument/2006/relationships/image" Target="../media/image28.jp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 Id="rId14" Type="http://schemas.openxmlformats.org/officeDocument/2006/relationships/image" Target="../media/image27.jpg"/></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9.jp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22.png"/><Relationship Id="rId5" Type="http://schemas.openxmlformats.org/officeDocument/2006/relationships/image" Target="../media/image4.png"/><Relationship Id="rId15" Type="http://schemas.openxmlformats.org/officeDocument/2006/relationships/image" Target="../media/image31.jp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 Id="rId14" Type="http://schemas.openxmlformats.org/officeDocument/2006/relationships/image" Target="../media/image30.jpg"/></Relationships>
</file>

<file path=ppt/slides/_rels/slide1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32.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1.gif"/><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32.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1.gif"/><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34.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33.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slide" Target="slide19.xml"/><Relationship Id="rId13" Type="http://schemas.openxmlformats.org/officeDocument/2006/relationships/hyperlink" Target="&#39033;&#30446;&#19977;%20&#21628;&#21560;&#36947;&#30142;&#30149;.ppt" TargetMode="External"/><Relationship Id="rId18" Type="http://schemas.openxmlformats.org/officeDocument/2006/relationships/image" Target="../media/image9.gif"/><Relationship Id="rId3" Type="http://schemas.openxmlformats.org/officeDocument/2006/relationships/slide" Target="slide4.xml"/><Relationship Id="rId7" Type="http://schemas.openxmlformats.org/officeDocument/2006/relationships/slide" Target="slide17.xml"/><Relationship Id="rId12" Type="http://schemas.openxmlformats.org/officeDocument/2006/relationships/image" Target="../media/image4.png"/><Relationship Id="rId17" Type="http://schemas.openxmlformats.org/officeDocument/2006/relationships/image" Target="../media/image8.png"/><Relationship Id="rId2" Type="http://schemas.openxmlformats.org/officeDocument/2006/relationships/slide" Target="slide3.xml"/><Relationship Id="rId16"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slide" Target="slide13.xml"/><Relationship Id="rId11" Type="http://schemas.openxmlformats.org/officeDocument/2006/relationships/hyperlink" Target="../&#29482;&#30149;&#38450;&#27835;.ppt" TargetMode="External"/><Relationship Id="rId5" Type="http://schemas.openxmlformats.org/officeDocument/2006/relationships/slide" Target="slide9.xml"/><Relationship Id="rId15" Type="http://schemas.openxmlformats.org/officeDocument/2006/relationships/image" Target="../media/image6.png"/><Relationship Id="rId10" Type="http://schemas.openxmlformats.org/officeDocument/2006/relationships/image" Target="../media/image3.png"/><Relationship Id="rId19" Type="http://schemas.openxmlformats.org/officeDocument/2006/relationships/image" Target="../media/image10.gif"/><Relationship Id="rId4" Type="http://schemas.openxmlformats.org/officeDocument/2006/relationships/slide" Target="slide6.xml"/><Relationship Id="rId9" Type="http://schemas.openxmlformats.org/officeDocument/2006/relationships/audio" Target="../media/audio1.wav"/><Relationship Id="rId1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1.wav"/><Relationship Id="rId7" Type="http://schemas.openxmlformats.org/officeDocument/2006/relationships/hyperlink" Target="../2010&#32423;&#31165;&#30149;&#38450;&#27835;/&#31165;&#30149;&#30446;&#24405;.ppt" TargetMode="External"/><Relationship Id="rId12"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hyperlink" Target="../&#21160;&#29289;&#20256;&#26579;&#30149;&#23398;.ppt#-1,2,PowerPoint &#28436;&#31034;&#25991;&#31295;" TargetMode="External"/><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4.jp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13.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1.gif"/><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13.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1.gif"/><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15.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1.gif"/><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15.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1.gif"/><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1.gif"/><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image" Target="../media/image17.gi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2010&#32423;&#31165;&#30149;&#38450;&#27835;/&#31165;&#30149;&#30446;&#24405;.ppt" TargetMode="External"/><Relationship Id="rId11" Type="http://schemas.openxmlformats.org/officeDocument/2006/relationships/image" Target="../media/image16.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21160;&#29289;&#20256;&#26579;&#30149;&#23398;.ppt#-1,2,PowerPoint &#28436;&#31034;&#25991;&#31295;" TargetMode="Externa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b="1" dirty="0"/>
              <a:t>任务</a:t>
            </a:r>
            <a:r>
              <a:rPr lang="en-US" altLang="zh-CN" b="1" dirty="0"/>
              <a:t>2  </a:t>
            </a:r>
            <a:r>
              <a:rPr lang="zh-CN" altLang="en-US" b="1" smtClean="0"/>
              <a:t>猪</a:t>
            </a:r>
            <a:r>
              <a:rPr lang="zh-CN" altLang="zh-CN" b="1" smtClean="0"/>
              <a:t>传染性</a:t>
            </a:r>
            <a:r>
              <a:rPr lang="zh-CN" altLang="zh-CN" b="1" dirty="0"/>
              <a:t>胸膜肺炎防治</a:t>
            </a:r>
            <a:r>
              <a:rPr lang="zh-CN" altLang="zh-CN" dirty="0"/>
              <a:t/>
            </a:r>
            <a:br>
              <a:rPr lang="zh-CN" altLang="zh-CN" dirty="0"/>
            </a:br>
            <a:endParaRPr lang="zh-CN" altLang="en-US" dirty="0"/>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val="21792954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3"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5"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6"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7"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9"/>
          <p:cNvPicPr>
            <a:picLocks noChangeAspect="1" noChangeArrowheads="1" noCrop="1"/>
          </p:cNvPicPr>
          <p:nvPr/>
        </p:nvPicPr>
        <p:blipFill>
          <a:blip r:embed="rId11">
            <a:extLst>
              <a:ext uri="{28A0092B-C50C-407E-A947-70E740481C1C}">
                <a14:useLocalDpi xmlns:a14="http://schemas.microsoft.com/office/drawing/2010/main" val="0"/>
              </a:ext>
            </a:extLst>
          </a:blip>
          <a:stretch>
            <a:fillRect/>
          </a:stretch>
        </p:blipFill>
        <p:spPr bwMode="auto">
          <a:xfrm>
            <a:off x="2286000" y="685800"/>
            <a:ext cx="51816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24000" y="3543299"/>
            <a:ext cx="3273552" cy="2595562"/>
          </a:xfrm>
          <a:prstGeom prst="rect">
            <a:avLst/>
          </a:prstGeom>
        </p:spPr>
      </p:pic>
      <p:pic>
        <p:nvPicPr>
          <p:cNvPr id="3" name="图片 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026152" y="3543298"/>
            <a:ext cx="3432048" cy="2595563"/>
          </a:xfrm>
          <a:prstGeom prst="rect">
            <a:avLst/>
          </a:prstGeom>
        </p:spPr>
      </p:pic>
    </p:spTree>
    <p:extLst>
      <p:ext uri="{BB962C8B-B14F-4D97-AF65-F5344CB8AC3E}">
        <p14:creationId xmlns:p14="http://schemas.microsoft.com/office/powerpoint/2010/main" val="3503231569"/>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201"/>
                                        </p:tgtEl>
                                        <p:attrNameLst>
                                          <p:attrName>style.visibility</p:attrName>
                                        </p:attrNameLst>
                                      </p:cBhvr>
                                      <p:to>
                                        <p:strVal val="visible"/>
                                      </p:to>
                                    </p:set>
                                    <p:animEffect transition="in" filter="barn(inVertical)">
                                      <p:cBhvr>
                                        <p:cTn id="7" dur="500"/>
                                        <p:tgtEl>
                                          <p:spTgt spid="820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9"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10"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11"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12"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13"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14"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64" name="Rectangle 20"/>
          <p:cNvSpPr>
            <a:spLocks noRot="1" noChangeArrowheads="1"/>
          </p:cNvSpPr>
          <p:nvPr/>
        </p:nvSpPr>
        <p:spPr bwMode="auto">
          <a:xfrm>
            <a:off x="1295400" y="457200"/>
            <a:ext cx="73914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ts val="600"/>
              </a:spcBef>
              <a:buSzTx/>
              <a:buFont typeface="Wingdings" panose="05000000000000000000" pitchFamily="2" charset="2"/>
              <a:buBlip>
                <a:blip r:embed="rId11"/>
              </a:buBlip>
              <a:defRPr/>
            </a:pPr>
            <a:r>
              <a:rPr lang="zh-CN" altLang="en-US" sz="2800"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急性型</a:t>
            </a:r>
            <a:endParaRPr lang="zh-CN" altLang="en-US" sz="24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a:p>
            <a:pPr lvl="1" eaLnBrk="1" hangingPunct="1">
              <a:spcBef>
                <a:spcPts val="600"/>
              </a:spcBef>
              <a:buSzTx/>
              <a:buFont typeface="Wingdings" panose="05000000000000000000" pitchFamily="2" charset="2"/>
              <a:buBlip>
                <a:blip r:embed="rId11"/>
              </a:buBlip>
              <a:defRPr/>
            </a:pP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体温升高</a:t>
            </a:r>
            <a:r>
              <a:rPr lang="en-US" altLang="zh-CN"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40.5</a:t>
            </a:r>
            <a:r>
              <a:rPr lang="zh-CN" altLang="en-US" sz="2400" b="1" dirty="0">
                <a:solidFill>
                  <a:srgbClr val="000066"/>
                </a:solidFill>
                <a:effectLst>
                  <a:outerShdw blurRad="38100" dist="38100" dir="2700000" algn="tl">
                    <a:srgbClr val="000000">
                      <a:alpha val="43137"/>
                    </a:srgbClr>
                  </a:outerShdw>
                </a:effectLst>
                <a:latin typeface="+mn-ea"/>
                <a:ea typeface="+mn-ea"/>
              </a:rPr>
              <a:t>～</a:t>
            </a:r>
            <a:r>
              <a:rPr lang="en-US" altLang="zh-CN"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41℃</a:t>
            </a: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，拒食；</a:t>
            </a:r>
          </a:p>
          <a:p>
            <a:pPr lvl="1" eaLnBrk="1" hangingPunct="1">
              <a:spcBef>
                <a:spcPts val="600"/>
              </a:spcBef>
              <a:buSzTx/>
              <a:buFont typeface="Wingdings" panose="05000000000000000000" pitchFamily="2" charset="2"/>
              <a:buBlip>
                <a:blip r:embed="rId11"/>
              </a:buBlip>
              <a:defRPr/>
            </a:pP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呼吸困难，咳嗽；</a:t>
            </a:r>
          </a:p>
          <a:p>
            <a:pPr lvl="1" eaLnBrk="1" hangingPunct="1">
              <a:spcBef>
                <a:spcPts val="600"/>
              </a:spcBef>
              <a:buSzTx/>
              <a:buFont typeface="Wingdings" panose="05000000000000000000" pitchFamily="2" charset="2"/>
              <a:buBlip>
                <a:blip r:embed="rId11"/>
              </a:buBlip>
              <a:defRPr/>
            </a:pP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心衰；</a:t>
            </a:r>
          </a:p>
          <a:p>
            <a:pPr lvl="1" eaLnBrk="1" hangingPunct="1">
              <a:spcBef>
                <a:spcPts val="600"/>
              </a:spcBef>
              <a:buSzTx/>
              <a:buFont typeface="Wingdings" panose="05000000000000000000" pitchFamily="2" charset="2"/>
              <a:buBlip>
                <a:blip r:embed="rId11"/>
              </a:buBlip>
              <a:defRPr/>
            </a:pP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病程长短不定，可转为亚急性或慢性。 </a:t>
            </a:r>
          </a:p>
          <a:p>
            <a:pPr eaLnBrk="1" hangingPunct="1">
              <a:spcBef>
                <a:spcPts val="600"/>
              </a:spcBef>
              <a:buSzTx/>
              <a:buFont typeface="Wingdings" panose="05000000000000000000" pitchFamily="2" charset="2"/>
              <a:buBlip>
                <a:blip r:embed="rId11"/>
              </a:buBlip>
              <a:defRPr/>
            </a:pPr>
            <a:r>
              <a:rPr lang="zh-CN" altLang="en-US" sz="2800"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亚急性和慢性型</a:t>
            </a:r>
            <a:r>
              <a:rPr lang="zh-CN" altLang="en-US" sz="28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p>
          <a:p>
            <a:pPr lvl="1" eaLnBrk="1" hangingPunct="1">
              <a:spcBef>
                <a:spcPts val="600"/>
              </a:spcBef>
              <a:buSzTx/>
              <a:buFont typeface="Wingdings" panose="05000000000000000000" pitchFamily="2" charset="2"/>
              <a:buBlip>
                <a:blip r:embed="rId11"/>
              </a:buBlip>
              <a:defRPr/>
            </a:pP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通常由急性型转变而来；</a:t>
            </a:r>
          </a:p>
          <a:p>
            <a:pPr lvl="1" eaLnBrk="1" hangingPunct="1">
              <a:spcBef>
                <a:spcPts val="600"/>
              </a:spcBef>
              <a:buSzTx/>
              <a:buFont typeface="Wingdings" panose="05000000000000000000" pitchFamily="2" charset="2"/>
              <a:buBlip>
                <a:blip r:embed="rId11"/>
              </a:buBlip>
              <a:defRPr/>
            </a:pP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不自主的咳嗽或间歇性咳嗽，异常呼吸；</a:t>
            </a:r>
          </a:p>
          <a:p>
            <a:pPr lvl="1" eaLnBrk="1" hangingPunct="1">
              <a:spcBef>
                <a:spcPts val="600"/>
              </a:spcBef>
              <a:buSzTx/>
              <a:buFont typeface="Wingdings" panose="05000000000000000000" pitchFamily="2" charset="2"/>
              <a:buBlip>
                <a:blip r:embed="rId11"/>
              </a:buBlip>
              <a:defRPr/>
            </a:pP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病程几天乃到</a:t>
            </a:r>
            <a:r>
              <a:rPr lang="en-US" altLang="zh-CN"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1</a:t>
            </a: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周，或治愈或恶化；</a:t>
            </a:r>
            <a:r>
              <a:rPr lang="zh-CN" altLang="en-US" sz="2400" b="1" dirty="0">
                <a:solidFill>
                  <a:srgbClr val="FF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耐过者生长迟缓</a:t>
            </a: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p>
          <a:p>
            <a:pPr lvl="1" eaLnBrk="1" hangingPunct="1">
              <a:spcBef>
                <a:spcPts val="600"/>
              </a:spcBef>
              <a:buSzTx/>
              <a:buFont typeface="Wingdings" panose="05000000000000000000" pitchFamily="2" charset="2"/>
              <a:buBlip>
                <a:blip r:embed="rId11"/>
              </a:buBlip>
              <a:defRPr/>
            </a:pP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一旦有其他病原体继发感染，可使症状加重。</a:t>
            </a:r>
          </a:p>
          <a:p>
            <a:pPr eaLnBrk="1" hangingPunct="1">
              <a:spcBef>
                <a:spcPts val="600"/>
              </a:spcBef>
              <a:buSzTx/>
              <a:buFont typeface="Wingdings" panose="05000000000000000000" pitchFamily="2" charset="2"/>
              <a:buBlip>
                <a:blip r:embed="rId11"/>
              </a:buBlip>
              <a:defRPr/>
            </a:pPr>
            <a:r>
              <a:rPr lang="zh-CN" altLang="en-US" sz="28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最初暴发本病时，可见到流产，个别猪可发生关节炎、心内膜炎和不同部位的脓肿。 </a:t>
            </a:r>
          </a:p>
        </p:txBody>
      </p:sp>
      <p:pic>
        <p:nvPicPr>
          <p:cNvPr id="9225" name="Picture 21" descr="0001"/>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6324600" y="634490"/>
            <a:ext cx="2209800" cy="1575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9"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10"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11"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12" descr="next pag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13"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14"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5" name="Picture 21"/>
          <p:cNvPicPr>
            <a:picLocks noChangeAspect="1" noChangeArrowheads="1" noCrop="1"/>
          </p:cNvPicPr>
          <p:nvPr/>
        </p:nvPicPr>
        <p:blipFill>
          <a:blip r:embed="rId11">
            <a:extLst>
              <a:ext uri="{28A0092B-C50C-407E-A947-70E740481C1C}">
                <a14:useLocalDpi xmlns:a14="http://schemas.microsoft.com/office/drawing/2010/main" val="0"/>
              </a:ext>
            </a:extLst>
          </a:blip>
          <a:stretch>
            <a:fillRect/>
          </a:stretch>
        </p:blipFill>
        <p:spPr bwMode="auto">
          <a:xfrm>
            <a:off x="1752600" y="914400"/>
            <a:ext cx="6400800" cy="4876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3798638"/>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4"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5"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6"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7"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8"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03" name="Rectangle 11"/>
          <p:cNvSpPr>
            <a:spLocks noRot="1" noChangeArrowheads="1"/>
          </p:cNvSpPr>
          <p:nvPr/>
        </p:nvSpPr>
        <p:spPr bwMode="auto">
          <a:xfrm>
            <a:off x="1600200" y="762000"/>
            <a:ext cx="6296025"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ts val="4500"/>
              </a:lnSpc>
              <a:spcBef>
                <a:spcPts val="600"/>
              </a:spcBef>
              <a:buFont typeface="Wingdings" panose="05000000000000000000" pitchFamily="2" charset="2"/>
              <a:buBlip>
                <a:blip r:embed="rId11"/>
              </a:buBlip>
              <a:defRPr/>
            </a:pPr>
            <a:r>
              <a:rPr lang="zh-CN" altLang="en-US"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主要为纤维素性肺炎和胸膜炎</a:t>
            </a:r>
          </a:p>
          <a:p>
            <a:pPr lvl="1" eaLnBrk="1" hangingPunct="1">
              <a:lnSpc>
                <a:spcPts val="4500"/>
              </a:lnSpc>
              <a:spcBef>
                <a:spcPts val="600"/>
              </a:spcBef>
              <a:buFont typeface="Wingdings" panose="05000000000000000000" pitchFamily="2" charset="2"/>
              <a:buBlip>
                <a:blip r:embed="rId11"/>
              </a:buBlip>
              <a:defRPr/>
            </a:pPr>
            <a:r>
              <a:rPr lang="zh-CN" altLang="en-US" sz="32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肺广泛性充血、出血、水肿和肝变。</a:t>
            </a:r>
          </a:p>
          <a:p>
            <a:pPr lvl="1" eaLnBrk="1" hangingPunct="1">
              <a:lnSpc>
                <a:spcPts val="4500"/>
              </a:lnSpc>
              <a:spcBef>
                <a:spcPts val="600"/>
              </a:spcBef>
              <a:buFont typeface="Wingdings" panose="05000000000000000000" pitchFamily="2" charset="2"/>
              <a:buBlip>
                <a:blip r:embed="rId11"/>
              </a:buBlip>
              <a:defRPr/>
            </a:pPr>
            <a:r>
              <a:rPr lang="zh-CN" altLang="en-US" sz="32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气管和支气管内有大量红色液体和纤维素凝块。</a:t>
            </a:r>
          </a:p>
          <a:p>
            <a:pPr lvl="1" eaLnBrk="1" hangingPunct="1">
              <a:lnSpc>
                <a:spcPts val="4500"/>
              </a:lnSpc>
              <a:spcBef>
                <a:spcPts val="600"/>
              </a:spcBef>
              <a:buFont typeface="Wingdings" panose="05000000000000000000" pitchFamily="2" charset="2"/>
              <a:buBlip>
                <a:blip r:embed="rId11"/>
              </a:buBlip>
              <a:defRPr/>
            </a:pPr>
            <a:r>
              <a:rPr lang="zh-CN" altLang="en-US" sz="32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胸膜表面有广泛性纤维素沉积，胸腔积液呈血色。</a:t>
            </a:r>
          </a:p>
        </p:txBody>
      </p:sp>
      <p:pic>
        <p:nvPicPr>
          <p:cNvPr id="10249" name="Picture 12" descr="03">
            <a:hlinkClick r:id="rId12" action="ppaction://hlinksldjump"/>
          </p:cNvPr>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5638800" y="4572000"/>
            <a:ext cx="23241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4"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5"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6"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7"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8"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03" name="Rectangle 11"/>
          <p:cNvSpPr>
            <a:spLocks noRot="1" noChangeArrowheads="1"/>
          </p:cNvSpPr>
          <p:nvPr/>
        </p:nvSpPr>
        <p:spPr bwMode="auto">
          <a:xfrm>
            <a:off x="1295400" y="457200"/>
            <a:ext cx="71628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ts val="600"/>
              </a:spcBef>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最急性型</a:t>
            </a:r>
          </a:p>
          <a:p>
            <a:pPr lvl="1" algn="just" eaLnBrk="1" hangingPunct="1">
              <a:spcBef>
                <a:spcPts val="600"/>
              </a:spcBef>
              <a:buFont typeface="Wingdings" panose="05000000000000000000" pitchFamily="2" charset="2"/>
              <a:buBlip>
                <a:blip r:embed="rId11"/>
              </a:buBlip>
              <a:defRPr/>
            </a:pP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气管和支气管内充满红色泡沫状液体，气管黏膜水肿、出血、变厚；</a:t>
            </a:r>
          </a:p>
          <a:p>
            <a:pPr lvl="1" algn="just" eaLnBrk="1" hangingPunct="1">
              <a:spcBef>
                <a:spcPts val="600"/>
              </a:spcBef>
              <a:buFont typeface="Wingdings" panose="05000000000000000000" pitchFamily="2" charset="2"/>
              <a:buBlip>
                <a:blip r:embed="rId11"/>
              </a:buBlip>
              <a:defRPr/>
            </a:pP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肺炎多为双侧性，肺脏充血、出血、水肿，后期肺炎病灶变硬、变暗；</a:t>
            </a:r>
          </a:p>
          <a:p>
            <a:pPr lvl="1" algn="just" eaLnBrk="1" hangingPunct="1">
              <a:spcBef>
                <a:spcPts val="600"/>
              </a:spcBef>
              <a:buFont typeface="Wingdings" panose="05000000000000000000" pitchFamily="2" charset="2"/>
              <a:buBlip>
                <a:blip r:embed="rId11"/>
              </a:buBlip>
              <a:defRPr/>
            </a:pP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纤维素性胸膜炎不明显，胸腔和心包腔充满浆液性或血色渗出物。</a:t>
            </a:r>
          </a:p>
        </p:txBody>
      </p:sp>
      <p:pic>
        <p:nvPicPr>
          <p:cNvPr id="10249" name="Picture 12">
            <a:hlinkClick r:id="rId12" action="ppaction://hlinksldjump"/>
          </p:cNvPr>
          <p:cNvPicPr>
            <a:picLocks noChangeAspect="1" noChangeArrowheads="1" noCrop="1"/>
          </p:cNvPicPr>
          <p:nvPr/>
        </p:nvPicPr>
        <p:blipFill>
          <a:blip r:embed="rId13" cstate="print">
            <a:extLst>
              <a:ext uri="{28A0092B-C50C-407E-A947-70E740481C1C}">
                <a14:useLocalDpi xmlns:a14="http://schemas.microsoft.com/office/drawing/2010/main" val="0"/>
              </a:ext>
            </a:extLst>
          </a:blip>
          <a:stretch>
            <a:fillRect/>
          </a:stretch>
        </p:blipFill>
        <p:spPr bwMode="auto">
          <a:xfrm>
            <a:off x="2178756" y="4038600"/>
            <a:ext cx="2926644"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a:hlinkClick r:id="rId12" action="ppaction://hlinksldjump"/>
          </p:cNvPr>
          <p:cNvPicPr>
            <a:picLocks noChangeAspect="1" noChangeArrowheads="1" noCrop="1"/>
          </p:cNvPicPr>
          <p:nvPr/>
        </p:nvPicPr>
        <p:blipFill>
          <a:blip r:embed="rId14" cstate="print">
            <a:extLst>
              <a:ext uri="{28A0092B-C50C-407E-A947-70E740481C1C}">
                <a14:useLocalDpi xmlns:a14="http://schemas.microsoft.com/office/drawing/2010/main" val="0"/>
              </a:ext>
            </a:extLst>
          </a:blip>
          <a:stretch>
            <a:fillRect/>
          </a:stretch>
        </p:blipFill>
        <p:spPr bwMode="auto">
          <a:xfrm>
            <a:off x="5334000" y="4045763"/>
            <a:ext cx="2926644" cy="217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3206821"/>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49"/>
                                        </p:tgtEl>
                                        <p:attrNameLst>
                                          <p:attrName>style.visibility</p:attrName>
                                        </p:attrNameLst>
                                      </p:cBhvr>
                                      <p:to>
                                        <p:strVal val="visible"/>
                                      </p:to>
                                    </p:set>
                                    <p:animEffect transition="in" filter="barn(inVertical)">
                                      <p:cBhvr>
                                        <p:cTn id="7" dur="500"/>
                                        <p:tgtEl>
                                          <p:spTgt spid="1024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3"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5"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7"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28" name="Rectangle 8"/>
          <p:cNvSpPr>
            <a:spLocks noRot="1" noChangeArrowheads="1"/>
          </p:cNvSpPr>
          <p:nvPr/>
        </p:nvSpPr>
        <p:spPr bwMode="auto">
          <a:xfrm>
            <a:off x="1295400" y="609600"/>
            <a:ext cx="70866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ts val="600"/>
              </a:spcBef>
              <a:buFont typeface="Wingdings" panose="05000000000000000000" pitchFamily="2" charset="2"/>
              <a:buBlip>
                <a:blip r:embed="rId11"/>
              </a:buBlip>
              <a:defRPr/>
            </a:pPr>
            <a:r>
              <a:rPr lang="zh-CN" altLang="en-US" sz="2800"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急性型：</a:t>
            </a:r>
            <a:r>
              <a:rPr lang="zh-CN" altLang="en-US" sz="28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纤维素性出血性或纤维素性坏死性支气管肺炎。</a:t>
            </a:r>
          </a:p>
          <a:p>
            <a:pPr lvl="1" eaLnBrk="1" hangingPunct="1">
              <a:spcBef>
                <a:spcPts val="600"/>
              </a:spcBef>
              <a:buFont typeface="Wingdings" panose="05000000000000000000" pitchFamily="2" charset="2"/>
              <a:buBlip>
                <a:blip r:embed="rId11"/>
              </a:buBlip>
              <a:defRPr/>
            </a:pP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肺脏病变区有纤维素渗出、坏死和不规则的出血，有界限明显的坏死和脓肿，肺间质增宽。</a:t>
            </a:r>
          </a:p>
          <a:p>
            <a:pPr lvl="1" eaLnBrk="1" hangingPunct="1">
              <a:spcBef>
                <a:spcPts val="600"/>
              </a:spcBef>
              <a:buFont typeface="Wingdings" panose="05000000000000000000" pitchFamily="2" charset="2"/>
              <a:buBlip>
                <a:blip r:embed="rId11"/>
              </a:buBlip>
              <a:defRPr/>
            </a:pP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纤维素性胸膜肺炎可蔓延整个肺脏</a:t>
            </a:r>
            <a:r>
              <a:rPr lang="en-US" altLang="zh-CN"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使肺和胸膜粘连，常伴发心包炎。</a:t>
            </a:r>
          </a:p>
          <a:p>
            <a:pPr lvl="1" eaLnBrk="1" hangingPunct="1">
              <a:spcBef>
                <a:spcPts val="600"/>
              </a:spcBef>
              <a:buFont typeface="Wingdings" panose="05000000000000000000" pitchFamily="2" charset="2"/>
              <a:buBlip>
                <a:blip r:embed="rId11"/>
              </a:buBlip>
              <a:defRPr/>
            </a:pP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肝脾肿大</a:t>
            </a:r>
            <a:r>
              <a:rPr lang="en-US" altLang="zh-CN"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色变暗</a:t>
            </a:r>
            <a:r>
              <a:rPr lang="en-US" altLang="zh-CN"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有的腹腔出现大量纤维素性渗出物。</a:t>
            </a:r>
          </a:p>
        </p:txBody>
      </p:sp>
      <p:pic>
        <p:nvPicPr>
          <p:cNvPr id="11273" name="Picture 9">
            <a:hlinkClick r:id="rId12" action="ppaction://hlinksldjump"/>
          </p:cNvPr>
          <p:cNvPicPr>
            <a:picLocks noChangeAspect="1" noChangeArrowheads="1" noCrop="1"/>
          </p:cNvPicPr>
          <p:nvPr/>
        </p:nvPicPr>
        <p:blipFill>
          <a:blip r:embed="rId13" cstate="print">
            <a:extLst>
              <a:ext uri="{28A0092B-C50C-407E-A947-70E740481C1C}">
                <a14:useLocalDpi xmlns:a14="http://schemas.microsoft.com/office/drawing/2010/main" val="0"/>
              </a:ext>
            </a:extLst>
          </a:blip>
          <a:stretch>
            <a:fillRect/>
          </a:stretch>
        </p:blipFill>
        <p:spPr bwMode="auto">
          <a:xfrm>
            <a:off x="1961292" y="4114800"/>
            <a:ext cx="2077307" cy="180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hlinkClick r:id="rId12" action="ppaction://hlinksldjump"/>
          </p:cNvPr>
          <p:cNvPicPr>
            <a:picLocks noChangeAspect="1" noChangeArrowheads="1" noCrop="1"/>
          </p:cNvPicPr>
          <p:nvPr/>
        </p:nvPicPr>
        <p:blipFill>
          <a:blip r:embed="rId14" cstate="print">
            <a:extLst>
              <a:ext uri="{28A0092B-C50C-407E-A947-70E740481C1C}">
                <a14:useLocalDpi xmlns:a14="http://schemas.microsoft.com/office/drawing/2010/main" val="0"/>
              </a:ext>
            </a:extLst>
          </a:blip>
          <a:stretch>
            <a:fillRect/>
          </a:stretch>
        </p:blipFill>
        <p:spPr bwMode="auto">
          <a:xfrm>
            <a:off x="4191000" y="4114800"/>
            <a:ext cx="1905000" cy="180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a:hlinkClick r:id="rId12" action="ppaction://hlinksldjump"/>
          </p:cNvPr>
          <p:cNvPicPr>
            <a:picLocks noChangeAspect="1" noChangeArrowheads="1" noCrop="1"/>
          </p:cNvPicPr>
          <p:nvPr/>
        </p:nvPicPr>
        <p:blipFill>
          <a:blip r:embed="rId15" cstate="print">
            <a:extLst>
              <a:ext uri="{28A0092B-C50C-407E-A947-70E740481C1C}">
                <a14:useLocalDpi xmlns:a14="http://schemas.microsoft.com/office/drawing/2010/main" val="0"/>
              </a:ext>
            </a:extLst>
          </a:blip>
          <a:stretch>
            <a:fillRect/>
          </a:stretch>
        </p:blipFill>
        <p:spPr bwMode="auto">
          <a:xfrm>
            <a:off x="6324600" y="4114800"/>
            <a:ext cx="2057400" cy="1806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273"/>
                                        </p:tgtEl>
                                        <p:attrNameLst>
                                          <p:attrName>style.visibility</p:attrName>
                                        </p:attrNameLst>
                                      </p:cBhvr>
                                      <p:to>
                                        <p:strVal val="visible"/>
                                      </p:to>
                                    </p:set>
                                    <p:animEffect transition="in" filter="barn(inVertical)">
                                      <p:cBhvr>
                                        <p:cTn id="7" dur="500"/>
                                        <p:tgtEl>
                                          <p:spTgt spid="1127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3"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5" descr="next pag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7"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28" name="Rectangle 8"/>
          <p:cNvSpPr>
            <a:spLocks noRot="1" noChangeArrowheads="1"/>
          </p:cNvSpPr>
          <p:nvPr/>
        </p:nvSpPr>
        <p:spPr bwMode="auto">
          <a:xfrm>
            <a:off x="1371600" y="673205"/>
            <a:ext cx="7086600" cy="2015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ts val="4500"/>
              </a:lnSpc>
              <a:spcBef>
                <a:spcPts val="600"/>
              </a:spcBef>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亚急性和慢性型：</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可见肺炎病灶硬化或坏死</a:t>
            </a:r>
            <a:r>
              <a:rPr lang="en-US" altLang="zh-CN"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表面有结缔组织化的附着物</a:t>
            </a:r>
            <a:r>
              <a:rPr lang="en-US" altLang="zh-CN"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肺炎病灶与胸膜粘连。 </a:t>
            </a:r>
          </a:p>
        </p:txBody>
      </p:sp>
      <p:pic>
        <p:nvPicPr>
          <p:cNvPr id="11273" name="Picture 9">
            <a:hlinkClick r:id="rId12" action="ppaction://hlinksldjump"/>
          </p:cNvPr>
          <p:cNvPicPr>
            <a:picLocks noChangeAspect="1" noChangeArrowheads="1" noCrop="1"/>
          </p:cNvPicPr>
          <p:nvPr/>
        </p:nvPicPr>
        <p:blipFill>
          <a:blip r:embed="rId13">
            <a:extLst>
              <a:ext uri="{28A0092B-C50C-407E-A947-70E740481C1C}">
                <a14:useLocalDpi xmlns:a14="http://schemas.microsoft.com/office/drawing/2010/main" val="0"/>
              </a:ext>
            </a:extLst>
          </a:blip>
          <a:stretch>
            <a:fillRect/>
          </a:stretch>
        </p:blipFill>
        <p:spPr bwMode="auto">
          <a:xfrm>
            <a:off x="1866361" y="2753277"/>
            <a:ext cx="3388025" cy="3119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hlinkClick r:id="rId12" action="ppaction://hlinksldjump"/>
          </p:cNvPr>
          <p:cNvPicPr>
            <a:picLocks noChangeAspect="1" noChangeArrowheads="1" noCrop="1"/>
          </p:cNvPicPr>
          <p:nvPr/>
        </p:nvPicPr>
        <p:blipFill>
          <a:blip r:embed="rId14">
            <a:extLst>
              <a:ext uri="{28A0092B-C50C-407E-A947-70E740481C1C}">
                <a14:useLocalDpi xmlns:a14="http://schemas.microsoft.com/office/drawing/2010/main" val="0"/>
              </a:ext>
            </a:extLst>
          </a:blip>
          <a:stretch>
            <a:fillRect/>
          </a:stretch>
        </p:blipFill>
        <p:spPr bwMode="auto">
          <a:xfrm>
            <a:off x="5674384" y="2004639"/>
            <a:ext cx="2707616" cy="203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a:hlinkClick r:id="rId12" action="ppaction://hlinksldjump"/>
          </p:cNvPr>
          <p:cNvPicPr>
            <a:picLocks noChangeAspect="1" noChangeArrowheads="1" noCrop="1"/>
          </p:cNvPicPr>
          <p:nvPr/>
        </p:nvPicPr>
        <p:blipFill>
          <a:blip r:embed="rId15">
            <a:extLst>
              <a:ext uri="{28A0092B-C50C-407E-A947-70E740481C1C}">
                <a14:useLocalDpi xmlns:a14="http://schemas.microsoft.com/office/drawing/2010/main" val="0"/>
              </a:ext>
            </a:extLst>
          </a:blip>
          <a:stretch>
            <a:fillRect/>
          </a:stretch>
        </p:blipFill>
        <p:spPr bwMode="auto">
          <a:xfrm>
            <a:off x="5695950" y="4312839"/>
            <a:ext cx="2686050" cy="1831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7001453"/>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273"/>
                                        </p:tgtEl>
                                        <p:attrNameLst>
                                          <p:attrName>style.visibility</p:attrName>
                                        </p:attrNameLst>
                                      </p:cBhvr>
                                      <p:to>
                                        <p:strVal val="visible"/>
                                      </p:to>
                                    </p:set>
                                    <p:animEffect transition="in" filter="barn(inVertical)">
                                      <p:cBhvr>
                                        <p:cTn id="7" dur="500"/>
                                        <p:tgtEl>
                                          <p:spTgt spid="1127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290" name="Picture 9"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10"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11"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12"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5425"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13"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14"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39" name="Rectangle 19"/>
          <p:cNvSpPr>
            <a:spLocks noRot="1" noChangeArrowheads="1"/>
          </p:cNvSpPr>
          <p:nvPr/>
        </p:nvSpPr>
        <p:spPr bwMode="auto">
          <a:xfrm>
            <a:off x="1447800" y="609600"/>
            <a:ext cx="67056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ts val="4000"/>
              </a:lnSpc>
              <a:spcBef>
                <a:spcPts val="1200"/>
              </a:spcBef>
              <a:buClr>
                <a:srgbClr val="990000"/>
              </a:buClr>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现场诊断</a:t>
            </a:r>
          </a:p>
          <a:p>
            <a:pPr lvl="1" eaLnBrk="1" hangingPunct="1">
              <a:lnSpc>
                <a:spcPts val="4000"/>
              </a:lnSpc>
              <a:spcBef>
                <a:spcPts val="1200"/>
              </a:spcBef>
              <a:buClr>
                <a:srgbClr val="990000"/>
              </a:buClr>
              <a:buFont typeface="Wingdings" panose="05000000000000000000" pitchFamily="2" charset="2"/>
              <a:buBlip>
                <a:blip r:embed="rId11"/>
              </a:buBlip>
              <a:defRPr/>
            </a:pP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流行特点：发生突然与传播迅速；</a:t>
            </a:r>
            <a:r>
              <a:rPr lang="zh-CN" altLang="en-US" b="1" dirty="0">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endPar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a:p>
            <a:pPr lvl="1" eaLnBrk="1" hangingPunct="1">
              <a:lnSpc>
                <a:spcPts val="4000"/>
              </a:lnSpc>
              <a:spcBef>
                <a:spcPts val="1200"/>
              </a:spcBef>
              <a:buClr>
                <a:srgbClr val="990000"/>
              </a:buClr>
              <a:buFont typeface="Wingdings" panose="05000000000000000000" pitchFamily="2" charset="2"/>
              <a:buBlip>
                <a:blip r:embed="rId11"/>
              </a:buBlip>
              <a:defRPr/>
            </a:pP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临床症状：高热和严重呼吸困难</a:t>
            </a:r>
            <a:r>
              <a:rPr lang="en-US" altLang="zh-CN"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早期发现个别猪死前从口鼻流出带血性的泡沫样分泌物</a:t>
            </a:r>
            <a:r>
              <a:rPr lang="en-US" altLang="zh-CN"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死亡率高；</a:t>
            </a:r>
            <a:r>
              <a:rPr lang="zh-CN" altLang="en-US" b="1" dirty="0">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endPar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a:p>
            <a:pPr lvl="1" eaLnBrk="1" hangingPunct="1">
              <a:lnSpc>
                <a:spcPts val="4000"/>
              </a:lnSpc>
              <a:spcBef>
                <a:spcPts val="1200"/>
              </a:spcBef>
              <a:buClr>
                <a:srgbClr val="990000"/>
              </a:buClr>
              <a:buFont typeface="Wingdings" panose="05000000000000000000" pitchFamily="2" charset="2"/>
              <a:buBlip>
                <a:blip r:embed="rId11"/>
              </a:buBlip>
              <a:defRPr/>
            </a:pP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病理变化：肺脏和胸膜有特征性的纤维素性坏死和出血性肺炎、纤维素性胸膜炎。</a:t>
            </a:r>
          </a:p>
        </p:txBody>
      </p:sp>
      <p:pic>
        <p:nvPicPr>
          <p:cNvPr id="12297" name="Picture 20" descr="70458"/>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4800600" y="4731544"/>
            <a:ext cx="2514600" cy="151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290" name="Picture 9"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10"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11"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12" descr="next pag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5425"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13"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14"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39" name="Rectangle 19"/>
          <p:cNvSpPr>
            <a:spLocks noRot="1" noChangeArrowheads="1"/>
          </p:cNvSpPr>
          <p:nvPr/>
        </p:nvSpPr>
        <p:spPr bwMode="auto">
          <a:xfrm>
            <a:off x="1600200" y="457200"/>
            <a:ext cx="6781800" cy="579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ts val="4000"/>
              </a:lnSpc>
              <a:spcBef>
                <a:spcPts val="1200"/>
              </a:spcBef>
              <a:buClr>
                <a:srgbClr val="990000"/>
              </a:buClr>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实验室诊断</a:t>
            </a:r>
          </a:p>
          <a:p>
            <a:pPr lvl="1" eaLnBrk="1" hangingPunct="1">
              <a:lnSpc>
                <a:spcPts val="4000"/>
              </a:lnSpc>
              <a:spcBef>
                <a:spcPts val="1200"/>
              </a:spcBef>
              <a:buClr>
                <a:srgbClr val="990000"/>
              </a:buClr>
              <a:buFont typeface="Wingdings" panose="05000000000000000000" pitchFamily="2" charset="2"/>
              <a:buBlip>
                <a:blip r:embed="rId11"/>
              </a:buBlip>
              <a:defRPr/>
            </a:pPr>
            <a:r>
              <a:rPr lang="zh-CN" altLang="en-US" b="1" dirty="0">
                <a:solidFill>
                  <a:schemeClr val="tx2"/>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病原检查和血清学诊断。</a:t>
            </a:r>
            <a:endPar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a:p>
            <a:pPr eaLnBrk="1" hangingPunct="1">
              <a:lnSpc>
                <a:spcPts val="4000"/>
              </a:lnSpc>
              <a:spcBef>
                <a:spcPts val="1200"/>
              </a:spcBef>
              <a:buClr>
                <a:srgbClr val="990000"/>
              </a:buClr>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鉴别诊断：</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应与猪肺疫、喘气病相区别。</a:t>
            </a:r>
          </a:p>
          <a:p>
            <a:pPr lvl="1" eaLnBrk="1" hangingPunct="1">
              <a:lnSpc>
                <a:spcPts val="4000"/>
              </a:lnSpc>
              <a:spcBef>
                <a:spcPts val="1200"/>
              </a:spcBef>
              <a:buClr>
                <a:srgbClr val="990000"/>
              </a:buClr>
              <a:buFont typeface="Wingdings" panose="05000000000000000000" pitchFamily="2" charset="2"/>
              <a:buBlip>
                <a:blip r:embed="rId11"/>
              </a:buBlip>
              <a:defRPr/>
            </a:pP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猪肺疫为急性败血症，咽喉部有炎性浸润肿胀，细菌学检查呈两极着色球杆菌，肺充血等变化。</a:t>
            </a:r>
          </a:p>
          <a:p>
            <a:pPr lvl="1" eaLnBrk="1" hangingPunct="1">
              <a:lnSpc>
                <a:spcPts val="4000"/>
              </a:lnSpc>
              <a:spcBef>
                <a:spcPts val="1200"/>
              </a:spcBef>
              <a:buClr>
                <a:srgbClr val="990000"/>
              </a:buClr>
              <a:buFont typeface="Wingdings" panose="05000000000000000000" pitchFamily="2" charset="2"/>
              <a:buBlip>
                <a:blip r:embed="rId11"/>
              </a:buBlip>
              <a:defRPr/>
            </a:pP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猪喘气病一般不发热，精神食欲尚好，肺部有对称性胰样病变。 </a:t>
            </a:r>
          </a:p>
        </p:txBody>
      </p:sp>
      <p:pic>
        <p:nvPicPr>
          <p:cNvPr id="12297" name="Picture 20" descr="70458"/>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6477000" y="5210355"/>
            <a:ext cx="16030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0011802"/>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4" name="Picture 9"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10"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11"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12"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13"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14"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356" name="Rectangle 20"/>
          <p:cNvSpPr>
            <a:spLocks noRot="1" noChangeArrowheads="1"/>
          </p:cNvSpPr>
          <p:nvPr/>
        </p:nvSpPr>
        <p:spPr bwMode="auto">
          <a:xfrm>
            <a:off x="1260475" y="538163"/>
            <a:ext cx="737235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ts val="600"/>
              </a:spcBef>
              <a:buSzTx/>
              <a:buFont typeface="Wingdings" panose="05000000000000000000" pitchFamily="2" charset="2"/>
              <a:buBlip>
                <a:blip r:embed="rId11"/>
              </a:buBlip>
              <a:defRPr/>
            </a:pPr>
            <a:r>
              <a:rPr lang="zh-CN" altLang="en-US" sz="28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生物安全</a:t>
            </a:r>
            <a:endParaRPr lang="en-US" altLang="zh-CN" sz="28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a:p>
            <a:pPr lvl="1" eaLnBrk="1" hangingPunct="1">
              <a:spcBef>
                <a:spcPts val="600"/>
              </a:spcBef>
              <a:buSzTx/>
              <a:buFont typeface="Wingdings" panose="05000000000000000000" pitchFamily="2" charset="2"/>
              <a:buBlip>
                <a:blip r:embed="rId11"/>
              </a:buBlip>
              <a:defRPr/>
            </a:pP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坚持自繁自养，加强饲管，应用全价料，减少避免各种应激因素，搞好清洁卫生工作，定期消毒，严格检疫等。 </a:t>
            </a:r>
          </a:p>
          <a:p>
            <a:pPr eaLnBrk="1" hangingPunct="1">
              <a:spcBef>
                <a:spcPts val="600"/>
              </a:spcBef>
              <a:buSzTx/>
              <a:buFont typeface="Wingdings" panose="05000000000000000000" pitchFamily="2" charset="2"/>
              <a:buBlip>
                <a:blip r:embed="rId11"/>
              </a:buBlip>
              <a:defRPr/>
            </a:pPr>
            <a:r>
              <a:rPr lang="zh-CN" altLang="en-US" sz="2800"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免疫接种：使用传染性胸膜肺炎多价灭活苗。</a:t>
            </a:r>
          </a:p>
          <a:p>
            <a:pPr lvl="1" eaLnBrk="1" hangingPunct="1">
              <a:spcBef>
                <a:spcPts val="600"/>
              </a:spcBef>
              <a:buSzTx/>
              <a:buFont typeface="Wingdings" panose="05000000000000000000" pitchFamily="2" charset="2"/>
              <a:buBlip>
                <a:blip r:embed="rId11"/>
              </a:buBlip>
              <a:defRPr/>
            </a:pPr>
            <a:r>
              <a:rPr lang="zh-CN" altLang="en-US"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后备公母猪在</a:t>
            </a:r>
            <a:r>
              <a:rPr lang="en-US" altLang="zh-CN"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6</a:t>
            </a:r>
            <a:r>
              <a:rPr lang="zh-CN" altLang="en-US"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个月龄首免，</a:t>
            </a:r>
            <a:r>
              <a:rPr lang="en-US" altLang="zh-CN"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3</a:t>
            </a:r>
            <a:r>
              <a:rPr lang="zh-CN" altLang="en-US"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周后重复</a:t>
            </a:r>
            <a:r>
              <a:rPr lang="en-US" altLang="zh-CN"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1</a:t>
            </a:r>
            <a:r>
              <a:rPr lang="zh-CN" altLang="en-US"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次。</a:t>
            </a:r>
          </a:p>
          <a:p>
            <a:pPr lvl="1" eaLnBrk="1" hangingPunct="1">
              <a:spcBef>
                <a:spcPts val="600"/>
              </a:spcBef>
              <a:buSzTx/>
              <a:buFont typeface="Wingdings" panose="05000000000000000000" pitchFamily="2" charset="2"/>
              <a:buBlip>
                <a:blip r:embed="rId11"/>
              </a:buBlip>
              <a:defRPr/>
            </a:pPr>
            <a:r>
              <a:rPr lang="zh-CN" altLang="en-US"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仔猪断奶前首免，</a:t>
            </a:r>
            <a:r>
              <a:rPr lang="en-US" altLang="zh-CN"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2</a:t>
            </a:r>
            <a:r>
              <a:rPr lang="zh-CN" altLang="en-US" sz="2400" dirty="0">
                <a:solidFill>
                  <a:srgbClr val="000066"/>
                </a:solidFill>
                <a:effectLst>
                  <a:outerShdw blurRad="38100" dist="38100" dir="2700000" algn="tl">
                    <a:srgbClr val="000000">
                      <a:alpha val="43137"/>
                    </a:srgbClr>
                  </a:outerShdw>
                </a:effectLst>
                <a:latin typeface="+mn-ea"/>
                <a:ea typeface="+mn-ea"/>
              </a:rPr>
              <a:t>～</a:t>
            </a:r>
            <a:r>
              <a:rPr lang="en-US" altLang="zh-CN"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3</a:t>
            </a:r>
            <a:r>
              <a:rPr lang="zh-CN" altLang="en-US"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周后再加强一次，肌注</a:t>
            </a:r>
            <a:r>
              <a:rPr lang="en-US" altLang="zh-CN"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2ml</a:t>
            </a:r>
            <a:r>
              <a:rPr lang="zh-CN" altLang="en-US" sz="24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p>
          <a:p>
            <a:pPr eaLnBrk="1" hangingPunct="1">
              <a:spcBef>
                <a:spcPts val="600"/>
              </a:spcBef>
              <a:buSzTx/>
              <a:buFont typeface="Wingdings" panose="05000000000000000000" pitchFamily="2" charset="2"/>
              <a:buBlip>
                <a:blip r:embed="rId11"/>
              </a:buBlip>
              <a:defRPr/>
            </a:pPr>
            <a:r>
              <a:rPr lang="zh-CN" altLang="en-US" sz="2800"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发病猪应用抗生素治疗。</a:t>
            </a:r>
          </a:p>
          <a:p>
            <a:pPr lvl="1" eaLnBrk="1" hangingPunct="1">
              <a:spcBef>
                <a:spcPts val="600"/>
              </a:spcBef>
              <a:buSzTx/>
              <a:buFont typeface="Wingdings" panose="05000000000000000000" pitchFamily="2" charset="2"/>
              <a:buBlip>
                <a:blip r:embed="rId11"/>
              </a:buBlip>
              <a:defRPr/>
            </a:pPr>
            <a:r>
              <a:rPr lang="zh-CN" altLang="en-US" sz="2400"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首选头孢类，林可</a:t>
            </a:r>
            <a:r>
              <a:rPr lang="en-US" altLang="zh-CN" sz="2400"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sz="2400"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卡那，严重加地米或壮观霉素，肌注。</a:t>
            </a:r>
          </a:p>
          <a:p>
            <a:pPr lvl="1" eaLnBrk="1" hangingPunct="1">
              <a:spcBef>
                <a:spcPts val="600"/>
              </a:spcBef>
              <a:buSzTx/>
              <a:buFont typeface="Wingdings" panose="05000000000000000000" pitchFamily="2" charset="2"/>
              <a:buBlip>
                <a:blip r:embed="rId11"/>
              </a:buBlip>
              <a:defRPr/>
            </a:pPr>
            <a:r>
              <a:rPr lang="zh-CN" altLang="en-US" sz="2400"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配料：氟苯尼考（亦可肌注）</a:t>
            </a:r>
          </a:p>
          <a:p>
            <a:pPr lvl="1" eaLnBrk="1" hangingPunct="1">
              <a:spcBef>
                <a:spcPts val="600"/>
              </a:spcBef>
              <a:buSzTx/>
              <a:buFont typeface="Wingdings" panose="05000000000000000000" pitchFamily="2" charset="2"/>
              <a:buBlip>
                <a:blip r:embed="rId11"/>
              </a:buBlip>
              <a:defRPr/>
            </a:pPr>
            <a:r>
              <a:rPr lang="zh-CN" altLang="en-US" sz="2400"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饮水：林可，连用</a:t>
            </a:r>
            <a:r>
              <a:rPr lang="en-US" altLang="zh-CN" sz="2400"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3</a:t>
            </a:r>
            <a:r>
              <a:rPr lang="zh-CN" altLang="en-US" sz="2400" dirty="0">
                <a:solidFill>
                  <a:srgbClr val="000000"/>
                </a:solidFill>
                <a:effectLst>
                  <a:outerShdw blurRad="38100" dist="38100" dir="2700000" algn="tl">
                    <a:srgbClr val="000000">
                      <a:alpha val="43137"/>
                    </a:srgbClr>
                  </a:outerShdw>
                </a:effectLst>
                <a:latin typeface="+mn-ea"/>
                <a:ea typeface="+mn-ea"/>
              </a:rPr>
              <a:t>～</a:t>
            </a:r>
            <a:r>
              <a:rPr lang="en-US" altLang="zh-CN" sz="2400"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5</a:t>
            </a:r>
            <a:r>
              <a:rPr lang="zh-CN" altLang="en-US" sz="2400"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天。</a:t>
            </a:r>
          </a:p>
        </p:txBody>
      </p:sp>
      <p:pic>
        <p:nvPicPr>
          <p:cNvPr id="13321" name="Picture 21" descr="200610121200088"/>
          <p:cNvPicPr>
            <a:picLocks noChangeAspect="1" noChangeArrowheads="1" noCrop="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629400" y="5105400"/>
            <a:ext cx="1752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ext Box 2"/>
          <p:cNvSpPr txBox="1">
            <a:spLocks noChangeArrowheads="1"/>
          </p:cNvSpPr>
          <p:nvPr/>
        </p:nvSpPr>
        <p:spPr bwMode="auto">
          <a:xfrm>
            <a:off x="1524000" y="762000"/>
            <a:ext cx="55626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defRPr/>
            </a:pPr>
            <a:r>
              <a:rPr kumimoji="1" lang="en-US" altLang="zh-CN" sz="4800" dirty="0">
                <a:latin typeface="Times New Roman" panose="02020603050405020304" pitchFamily="18" charset="0"/>
              </a:rPr>
              <a:t>   </a:t>
            </a:r>
            <a:r>
              <a:rPr kumimoji="1" lang="zh-CN" altLang="en-US" sz="4800" b="1" dirty="0">
                <a:solidFill>
                  <a:srgbClr val="990000"/>
                </a:solidFill>
                <a:effectLst>
                  <a:outerShdw blurRad="38100" dist="38100" dir="2700000" algn="tl">
                    <a:srgbClr val="000000">
                      <a:alpha val="43137"/>
                    </a:srgbClr>
                  </a:outerShdw>
                </a:effectLst>
                <a:latin typeface="Times New Roman" panose="02020603050405020304" pitchFamily="18" charset="0"/>
                <a:ea typeface="幼圆" panose="02010509060101010101" pitchFamily="49" charset="-122"/>
              </a:rPr>
              <a:t>传染性胸膜肺炎（</a:t>
            </a:r>
            <a:r>
              <a:rPr kumimoji="1" lang="en-US" altLang="zh-CN" sz="4800" b="1" dirty="0">
                <a:solidFill>
                  <a:srgbClr val="990000"/>
                </a:solidFill>
                <a:effectLst>
                  <a:outerShdw blurRad="38100" dist="38100" dir="2700000" algn="tl">
                    <a:srgbClr val="000000">
                      <a:alpha val="43137"/>
                    </a:srgbClr>
                  </a:outerShdw>
                </a:effectLst>
                <a:latin typeface="Times New Roman" panose="02020603050405020304" pitchFamily="18" charset="0"/>
                <a:ea typeface="幼圆" panose="02010509060101010101" pitchFamily="49" charset="-122"/>
              </a:rPr>
              <a:t>PIP)</a:t>
            </a:r>
          </a:p>
        </p:txBody>
      </p:sp>
      <p:sp>
        <p:nvSpPr>
          <p:cNvPr id="176133" name="Text Box 5"/>
          <p:cNvSpPr txBox="1">
            <a:spLocks noChangeArrowheads="1"/>
          </p:cNvSpPr>
          <p:nvPr/>
        </p:nvSpPr>
        <p:spPr bwMode="auto">
          <a:xfrm>
            <a:off x="1868488" y="1981200"/>
            <a:ext cx="2317750"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30000"/>
              </a:lnSpc>
              <a:defRPr/>
            </a:pPr>
            <a:r>
              <a:rPr lang="zh-CN" altLang="en-US" sz="2800" b="1" dirty="0">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hlinkClick r:id="rId2" action="ppaction://hlinksldjump"/>
              </a:rPr>
              <a:t>概述</a:t>
            </a:r>
            <a:endParaRPr lang="zh-CN" altLang="en-US" sz="2800" b="1" dirty="0">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endParaRPr>
          </a:p>
          <a:p>
            <a:pPr eaLnBrk="1" hangingPunct="1">
              <a:lnSpc>
                <a:spcPct val="130000"/>
              </a:lnSpc>
              <a:defRPr/>
            </a:pPr>
            <a:r>
              <a:rPr lang="zh-CN" altLang="en-US" sz="2800" b="1" dirty="0">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hlinkClick r:id="rId3" action="ppaction://hlinksldjump"/>
              </a:rPr>
              <a:t>病原</a:t>
            </a:r>
            <a:endParaRPr lang="zh-CN" altLang="en-US" sz="2800" b="1" dirty="0">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endParaRPr>
          </a:p>
          <a:p>
            <a:pPr eaLnBrk="1" hangingPunct="1">
              <a:lnSpc>
                <a:spcPct val="130000"/>
              </a:lnSpc>
              <a:defRPr/>
            </a:pPr>
            <a:r>
              <a:rPr lang="zh-CN" altLang="en-US" sz="2800" b="1" dirty="0">
                <a:solidFill>
                  <a:srgbClr val="000000"/>
                </a:solidFill>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hlinkClick r:id="rId4" action="ppaction://hlinksldjump"/>
              </a:rPr>
              <a:t>流行病学</a:t>
            </a:r>
            <a:endParaRPr lang="zh-CN" altLang="en-US" sz="2800" b="1" dirty="0">
              <a:solidFill>
                <a:srgbClr val="000000"/>
              </a:solidFill>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endParaRPr>
          </a:p>
          <a:p>
            <a:pPr eaLnBrk="1" hangingPunct="1">
              <a:lnSpc>
                <a:spcPct val="130000"/>
              </a:lnSpc>
              <a:defRPr/>
            </a:pPr>
            <a:r>
              <a:rPr lang="zh-CN" altLang="en-US" sz="2800" b="1" dirty="0">
                <a:solidFill>
                  <a:srgbClr val="000000"/>
                </a:solidFill>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hlinkClick r:id="rId5" action="ppaction://hlinksldjump"/>
              </a:rPr>
              <a:t>临床症状</a:t>
            </a:r>
            <a:endParaRPr lang="zh-CN" altLang="en-US" sz="2800" b="1" dirty="0">
              <a:solidFill>
                <a:srgbClr val="000000"/>
              </a:solidFill>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endParaRPr>
          </a:p>
          <a:p>
            <a:pPr eaLnBrk="1" hangingPunct="1">
              <a:lnSpc>
                <a:spcPct val="130000"/>
              </a:lnSpc>
              <a:defRPr/>
            </a:pPr>
            <a:r>
              <a:rPr kumimoji="1" lang="zh-CN" altLang="en-US" sz="2800" b="1" dirty="0">
                <a:solidFill>
                  <a:srgbClr val="000000"/>
                </a:solidFill>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hlinkClick r:id="rId6" action="ppaction://hlinksldjump"/>
              </a:rPr>
              <a:t>病理变化</a:t>
            </a:r>
            <a:endParaRPr kumimoji="1" lang="zh-CN" altLang="en-US" sz="2800" b="1" dirty="0">
              <a:solidFill>
                <a:srgbClr val="000000"/>
              </a:solidFill>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endParaRPr>
          </a:p>
          <a:p>
            <a:pPr eaLnBrk="1" hangingPunct="1">
              <a:lnSpc>
                <a:spcPct val="130000"/>
              </a:lnSpc>
              <a:defRPr/>
            </a:pPr>
            <a:r>
              <a:rPr lang="zh-CN" altLang="en-US" sz="2800" b="1" dirty="0">
                <a:solidFill>
                  <a:srgbClr val="000000"/>
                </a:solidFill>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hlinkClick r:id="rId7" action="ppaction://hlinksldjump"/>
              </a:rPr>
              <a:t>诊断</a:t>
            </a:r>
            <a:endParaRPr lang="zh-CN" altLang="en-US" sz="2800" b="1" dirty="0">
              <a:solidFill>
                <a:srgbClr val="000000"/>
              </a:solidFill>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endParaRPr>
          </a:p>
          <a:p>
            <a:pPr eaLnBrk="1" hangingPunct="1">
              <a:lnSpc>
                <a:spcPct val="130000"/>
              </a:lnSpc>
              <a:defRPr/>
            </a:pPr>
            <a:r>
              <a:rPr kumimoji="1" lang="zh-CN" altLang="en-US" sz="2800" b="1" dirty="0">
                <a:solidFill>
                  <a:srgbClr val="000000"/>
                </a:solidFill>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hlinkClick r:id="rId8" action="ppaction://hlinksldjump"/>
              </a:rPr>
              <a:t>防 制</a:t>
            </a:r>
            <a:endParaRPr lang="zh-CN" altLang="en-US" sz="2800" b="1" dirty="0">
              <a:effectLst>
                <a:outerShdw blurRad="38100" dist="38100" dir="2700000" algn="tl">
                  <a:srgbClr val="000000">
                    <a:alpha val="43137"/>
                  </a:srgbClr>
                </a:outerShdw>
              </a:effectLst>
              <a:latin typeface="Times New Roman" panose="02020603050405020304" pitchFamily="18" charset="0"/>
              <a:ea typeface="隶书" panose="02010509060101010101" pitchFamily="49" charset="-122"/>
            </a:endParaRPr>
          </a:p>
        </p:txBody>
      </p:sp>
      <p:pic>
        <p:nvPicPr>
          <p:cNvPr id="3076" name="Picture 6" descr="close button">
            <a:hlinkClick r:id="" action="ppaction://hlinkshowjump?jump=endshow" highlightClick="1">
              <a:snd r:embed="rId9" name="camera.wav"/>
            </a:hlinkClick>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7" descr="content">
            <a:hlinkClick r:id="rId11" action="ppaction://hlinkpres?slideindex=1&amp;slidetitle=" highlightClick="1">
              <a:snd r:embed="rId9" name="camera.wav"/>
            </a:hlinkClick>
            <a:hlinkHover r:id="" action="ppaction://noaction" highlightClick="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8" descr="chapter content">
            <a:hlinkClick r:id="rId13" action="ppaction://hlinkpres?slideindex=1&amp;slidetitle=" highlightClick="1">
              <a:snd r:embed="rId9" name="camera.wav"/>
            </a:hlinkClick>
            <a:hlinkHover r:id="" action="ppaction://noaction" highlightClick="1"/>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9" descr="next page">
            <a:hlinkClick r:id="" action="ppaction://hlinkshowjump?jump=nextslide" highlightClick="1">
              <a:snd r:embed="rId9" name="camera.wav"/>
            </a:hlinkClick>
            <a:hlinkHover r:id="" action="ppaction://noaction" highlightClick="1"/>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0" descr="previous page">
            <a:hlinkClick r:id="" action="ppaction://hlinkshowjump?jump=previousslide" highlightClick="1">
              <a:snd r:embed="rId9" name="camera.wav"/>
            </a:hlinkClick>
            <a:hlinkHover r:id="" action="ppaction://noaction" highlightClick="1"/>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Picture 11" descr="back to jie">
            <a:hlinkClick r:id="" action="ppaction://hlinkshowjump?jump=firstslide" highlightClick="1">
              <a:snd r:embed="rId9" name="camera.wav"/>
            </a:hlinkClick>
            <a:hlinkHover r:id="" action="ppaction://noaction" highlightClick="1"/>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15" descr="gif002"/>
          <p:cNvPicPr>
            <a:picLocks noChangeAspect="1" noChangeArrowheads="1" noCrop="1"/>
          </p:cNvPicPr>
          <p:nvPr/>
        </p:nvPicPr>
        <p:blipFill>
          <a:blip r:embed="rId18">
            <a:extLst>
              <a:ext uri="{28A0092B-C50C-407E-A947-70E740481C1C}">
                <a14:useLocalDpi xmlns:a14="http://schemas.microsoft.com/office/drawing/2010/main" val="0"/>
              </a:ext>
            </a:extLst>
          </a:blip>
          <a:srcRect/>
          <a:stretch>
            <a:fillRect/>
          </a:stretch>
        </p:blipFill>
        <p:spPr bwMode="auto">
          <a:xfrm>
            <a:off x="4114800" y="2590800"/>
            <a:ext cx="38100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16" descr="053"/>
          <p:cNvPicPr>
            <a:picLocks noChangeAspect="1" noChangeArrowheads="1" noCrop="1"/>
          </p:cNvPicPr>
          <p:nvPr/>
        </p:nvPicPr>
        <p:blipFill>
          <a:blip r:embed="rId19">
            <a:extLst>
              <a:ext uri="{28A0092B-C50C-407E-A947-70E740481C1C}">
                <a14:useLocalDpi xmlns:a14="http://schemas.microsoft.com/office/drawing/2010/main" val="0"/>
              </a:ext>
            </a:extLst>
          </a:blip>
          <a:srcRect/>
          <a:stretch>
            <a:fillRect/>
          </a:stretch>
        </p:blipFill>
        <p:spPr bwMode="auto">
          <a:xfrm>
            <a:off x="7239000" y="762000"/>
            <a:ext cx="9525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31" name="Rectangle 3"/>
          <p:cNvSpPr>
            <a:spLocks noGrp="1" noRot="1" noChangeArrowheads="1"/>
          </p:cNvSpPr>
          <p:nvPr>
            <p:ph type="body" idx="1"/>
          </p:nvPr>
        </p:nvSpPr>
        <p:spPr>
          <a:xfrm>
            <a:off x="1611342" y="576263"/>
            <a:ext cx="6880285" cy="3386137"/>
          </a:xfrm>
        </p:spPr>
        <p:txBody>
          <a:bodyPr/>
          <a:lstStyle/>
          <a:p>
            <a:pPr eaLnBrk="1" hangingPunct="1">
              <a:spcBef>
                <a:spcPts val="600"/>
              </a:spcBef>
              <a:buClr>
                <a:srgbClr val="990000"/>
              </a:buClr>
              <a:buFont typeface="Wingdings" panose="05000000000000000000" pitchFamily="2" charset="2"/>
              <a:buBlip>
                <a:blip r:embed="rId2"/>
              </a:buBlip>
              <a:defRPr/>
            </a:pPr>
            <a:r>
              <a:rPr lang="zh-CN" altLang="en-US"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传染性胸膜肺炎是由胸膜肺炎放线杆菌引起的一种高度接触性呼吸道传染病。</a:t>
            </a:r>
          </a:p>
          <a:p>
            <a:pPr eaLnBrk="1" hangingPunct="1">
              <a:spcBef>
                <a:spcPts val="600"/>
              </a:spcBef>
              <a:buClr>
                <a:srgbClr val="990000"/>
              </a:buClr>
              <a:buFont typeface="Wingdings" panose="05000000000000000000" pitchFamily="2" charset="2"/>
              <a:buBlip>
                <a:blip r:embed="rId2"/>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特征</a:t>
            </a:r>
          </a:p>
          <a:p>
            <a:pPr lvl="1" eaLnBrk="1" hangingPunct="1">
              <a:spcBef>
                <a:spcPts val="600"/>
              </a:spcBef>
              <a:buClr>
                <a:srgbClr val="990000"/>
              </a:buClr>
              <a:buFont typeface="Wingdings" panose="05000000000000000000" pitchFamily="2" charset="2"/>
              <a:buBlip>
                <a:blip r:embed="rId2"/>
              </a:buBlip>
              <a:defRPr/>
            </a:pPr>
            <a:r>
              <a:rPr lang="zh-CN" altLang="en-US" b="1" dirty="0">
                <a:solidFill>
                  <a:schemeClr val="tx2"/>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急性型</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纤维素性出血性胸膜肺炎</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p>
          <a:p>
            <a:pPr lvl="1" eaLnBrk="1" hangingPunct="1">
              <a:spcBef>
                <a:spcPts val="600"/>
              </a:spcBef>
              <a:buClr>
                <a:srgbClr val="990000"/>
              </a:buClr>
              <a:buFont typeface="Wingdings" panose="05000000000000000000" pitchFamily="2" charset="2"/>
              <a:buBlip>
                <a:blip r:embed="rId2"/>
              </a:buBlip>
              <a:defRPr/>
            </a:pPr>
            <a:r>
              <a:rPr lang="zh-CN" altLang="en-US" b="1" dirty="0">
                <a:solidFill>
                  <a:schemeClr val="tx2"/>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慢性型</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：纤维素性坏死性胸膜肺炎。</a:t>
            </a:r>
            <a:r>
              <a:rPr lang="zh-CN" altLang="en-US" b="1" dirty="0">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p>
        </p:txBody>
      </p:sp>
      <p:pic>
        <p:nvPicPr>
          <p:cNvPr id="4099" name="Picture 9" descr="close button">
            <a:hlinkClick r:id="" action="ppaction://hlinkshowjump?jump=endshow" highlightClick="1">
              <a:snd r:embed="rId3" name="camera.wav"/>
            </a:hlinkClick>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10" descr="content">
            <a:hlinkClick r:id="rId5" action="ppaction://hlinkpres?slideindex=2&amp;slidetitle=PowerPoint 演示文稿" highlightClick="1">
              <a:snd r:embed="rId3" name="camera.wav"/>
            </a:hlinkClick>
            <a:hlinkHover r:id="" action="ppaction://noaction" highlightClick="1"/>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11" descr="chapter content">
            <a:hlinkClick r:id="rId7" action="ppaction://hlinkpres?slideindex=1&amp;slidetitle=" highlightClick="1">
              <a:snd r:embed="rId3"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12" descr="next page">
            <a:hlinkClick r:id="" action="ppaction://hlinkshowjump?jump=firstslide" highlightClick="1">
              <a:snd r:embed="rId3"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13" descr="previous page">
            <a:hlinkClick r:id="" action="ppaction://hlinkshowjump?jump=previousslide" highlightClick="1">
              <a:snd r:embed="rId3"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14" descr="back to jie">
            <a:hlinkClick r:id="" action="ppaction://hlinkshowjump?jump=firstslide" highlightClick="1">
              <a:snd r:embed="rId3" name="camera.wav"/>
            </a:hlinkClick>
            <a:hlinkHover r:id="" action="ppaction://noaction" highlightClick="1"/>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17" descr="0009"/>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2057400" y="4114800"/>
            <a:ext cx="609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9"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0"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533400"/>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11"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12"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5405438"/>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13"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14"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96" name="Rectangle 20"/>
          <p:cNvSpPr>
            <a:spLocks noRot="1" noChangeArrowheads="1"/>
          </p:cNvSpPr>
          <p:nvPr/>
        </p:nvSpPr>
        <p:spPr bwMode="auto">
          <a:xfrm>
            <a:off x="1600200" y="614363"/>
            <a:ext cx="6858000" cy="243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ts val="600"/>
              </a:spcBef>
              <a:buClr>
                <a:schemeClr val="accent2"/>
              </a:buClr>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病原：</a:t>
            </a:r>
            <a:r>
              <a:rPr lang="zh-CN" altLang="en-US"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胸膜肺炎放线杆菌</a:t>
            </a:r>
            <a:r>
              <a:rPr lang="en-US" altLang="zh-CN"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(APP) </a:t>
            </a:r>
            <a:r>
              <a:rPr lang="zh-CN" altLang="en-US"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p>
          <a:p>
            <a:pPr eaLnBrk="1" hangingPunct="1">
              <a:spcBef>
                <a:spcPts val="600"/>
              </a:spcBef>
              <a:buClr>
                <a:schemeClr val="accent2"/>
              </a:buClr>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分类：</a:t>
            </a:r>
            <a:r>
              <a:rPr lang="zh-CN" altLang="en-US" b="1" dirty="0">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巴氏杆菌科放线杆菌属。 </a:t>
            </a:r>
            <a:endPar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a:p>
            <a:pPr eaLnBrk="1" hangingPunct="1">
              <a:spcBef>
                <a:spcPts val="600"/>
              </a:spcBef>
              <a:buClr>
                <a:schemeClr val="accent2"/>
              </a:buClr>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形态：</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G</a:t>
            </a:r>
            <a:r>
              <a:rPr lang="en-US" altLang="zh-CN" b="1" baseline="30000"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带夹膜带菌毛的球杆菌，无芽胞，不运动</a:t>
            </a:r>
            <a:r>
              <a:rPr lang="zh-CN" altLang="en-US" b="1" dirty="0">
                <a:solidFill>
                  <a:schemeClr val="tx2"/>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endPar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p:txBody>
      </p:sp>
      <p:pic>
        <p:nvPicPr>
          <p:cNvPr id="5129" name="Picture 22" descr="067"/>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7143750" y="3810000"/>
            <a:ext cx="1524000" cy="152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133600" y="3047999"/>
            <a:ext cx="4572000" cy="3192971"/>
          </a:xfrm>
          <a:prstGeom prst="rect">
            <a:avLst/>
          </a:prstGeom>
        </p:spPr>
      </p:pic>
    </p:spTree>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9"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0"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533400"/>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11"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12" descr="next pag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5405438"/>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13"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14"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96" name="Rectangle 20"/>
          <p:cNvSpPr>
            <a:spLocks noRot="1" noChangeArrowheads="1"/>
          </p:cNvSpPr>
          <p:nvPr/>
        </p:nvSpPr>
        <p:spPr bwMode="auto">
          <a:xfrm>
            <a:off x="1219200" y="685800"/>
            <a:ext cx="72390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ts val="4000"/>
              </a:lnSpc>
              <a:spcBef>
                <a:spcPts val="600"/>
              </a:spcBef>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血清型：</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根据荚膜多糖分类，已发现有</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12</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个血清型，我国主要以</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7</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型为主， </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2</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4</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5</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10</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型也存在。</a:t>
            </a:r>
            <a:r>
              <a:rPr lang="zh-CN" altLang="en-US" b="1" dirty="0">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endPar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a:p>
            <a:pPr eaLnBrk="1" hangingPunct="1">
              <a:lnSpc>
                <a:spcPts val="4000"/>
              </a:lnSpc>
              <a:spcBef>
                <a:spcPts val="600"/>
              </a:spcBef>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抵抗力</a:t>
            </a:r>
          </a:p>
          <a:p>
            <a:pPr lvl="1" eaLnBrk="1" hangingPunct="1">
              <a:lnSpc>
                <a:spcPts val="4000"/>
              </a:lnSpc>
              <a:spcBef>
                <a:spcPts val="600"/>
              </a:spcBef>
              <a:buFont typeface="Wingdings" panose="05000000000000000000" pitchFamily="2" charset="2"/>
              <a:buBlip>
                <a:blip r:embed="rId11"/>
              </a:buBlip>
              <a:defRPr/>
            </a:pPr>
            <a:r>
              <a:rPr lang="zh-CN" altLang="en-US" b="1" dirty="0">
                <a:solidFill>
                  <a:schemeClr val="tx2"/>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抵抗力弱。一般消毒剂可杀灭。</a:t>
            </a:r>
          </a:p>
          <a:p>
            <a:pPr lvl="1" eaLnBrk="1" hangingPunct="1">
              <a:lnSpc>
                <a:spcPts val="4000"/>
              </a:lnSpc>
              <a:spcBef>
                <a:spcPts val="600"/>
              </a:spcBef>
              <a:buFont typeface="Wingdings" panose="05000000000000000000" pitchFamily="2" charset="2"/>
              <a:buBlip>
                <a:blip r:embed="rId11"/>
              </a:buBlip>
              <a:defRPr/>
            </a:pPr>
            <a:r>
              <a:rPr lang="zh-CN" altLang="en-US" b="1" dirty="0">
                <a:solidFill>
                  <a:schemeClr val="tx2"/>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药物</a:t>
            </a:r>
          </a:p>
          <a:p>
            <a:pPr lvl="2" eaLnBrk="1" hangingPunct="1">
              <a:lnSpc>
                <a:spcPts val="4000"/>
              </a:lnSpc>
              <a:spcBef>
                <a:spcPts val="600"/>
              </a:spcBef>
              <a:buFont typeface="Wingdings" panose="05000000000000000000" pitchFamily="2" charset="2"/>
              <a:buBlip>
                <a:blip r:embed="rId11"/>
              </a:buBlip>
              <a:defRPr/>
            </a:pP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敏感药物：头孢类、壮观霉素、螺旋霉素、林可霉素、氟苯尼考、链霉素、卡那霉素等。</a:t>
            </a:r>
          </a:p>
          <a:p>
            <a:pPr lvl="2" eaLnBrk="1" hangingPunct="1">
              <a:lnSpc>
                <a:spcPts val="4000"/>
              </a:lnSpc>
              <a:spcBef>
                <a:spcPts val="600"/>
              </a:spcBef>
              <a:buFont typeface="Wingdings" panose="05000000000000000000" pitchFamily="2" charset="2"/>
              <a:buBlip>
                <a:blip r:embed="rId11"/>
              </a:buBlip>
              <a:defRPr/>
            </a:pP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对氨苄西林、四环素、喹诺酮类、磺胺类药常引起耐药。</a:t>
            </a:r>
          </a:p>
        </p:txBody>
      </p:sp>
      <p:pic>
        <p:nvPicPr>
          <p:cNvPr id="5129" name="Picture 22" descr="067"/>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7086600" y="2093343"/>
            <a:ext cx="1447800" cy="1410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3032282"/>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Picture 10"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11"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12"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13"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14"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15"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0" name="Rectangle 20"/>
          <p:cNvSpPr>
            <a:spLocks noRot="1" noChangeArrowheads="1"/>
          </p:cNvSpPr>
          <p:nvPr/>
        </p:nvSpPr>
        <p:spPr bwMode="auto">
          <a:xfrm>
            <a:off x="1251938" y="696913"/>
            <a:ext cx="7282462" cy="3646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ts val="4500"/>
              </a:lnSpc>
              <a:spcBef>
                <a:spcPts val="1200"/>
              </a:spcBef>
              <a:buClr>
                <a:srgbClr val="990000"/>
              </a:buClr>
              <a:buSzTx/>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易感动物：仅猪易感。</a:t>
            </a:r>
          </a:p>
          <a:p>
            <a:pPr lvl="1" eaLnBrk="1" hangingPunct="1">
              <a:lnSpc>
                <a:spcPts val="4500"/>
              </a:lnSpc>
              <a:spcBef>
                <a:spcPts val="1200"/>
              </a:spcBef>
              <a:buClr>
                <a:srgbClr val="990000"/>
              </a:buClr>
              <a:buSzTx/>
              <a:buFont typeface="Wingdings" panose="05000000000000000000" pitchFamily="2" charset="2"/>
              <a:buBlip>
                <a:blip r:embed="rId11"/>
              </a:buBlip>
              <a:defRPr/>
            </a:pP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各种年龄猪均易感，以生长阶段和育肥阶段（</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2</a:t>
            </a:r>
            <a:r>
              <a:rPr lang="zh-CN" altLang="en-US" b="1" dirty="0">
                <a:solidFill>
                  <a:srgbClr val="000066"/>
                </a:solidFill>
                <a:effectLst>
                  <a:outerShdw blurRad="38100" dist="38100" dir="2700000" algn="tl">
                    <a:srgbClr val="000000">
                      <a:alpha val="43137"/>
                    </a:srgbClr>
                  </a:outerShdw>
                </a:effectLst>
                <a:latin typeface="+mn-ea"/>
                <a:ea typeface="+mn-ea"/>
              </a:rPr>
              <a:t>～</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6</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个月龄）猪只较为常见；</a:t>
            </a:r>
          </a:p>
          <a:p>
            <a:pPr lvl="1" eaLnBrk="1" hangingPunct="1">
              <a:lnSpc>
                <a:spcPts val="4500"/>
              </a:lnSpc>
              <a:spcBef>
                <a:spcPts val="1200"/>
              </a:spcBef>
              <a:buClr>
                <a:srgbClr val="990000"/>
              </a:buClr>
              <a:buSzTx/>
              <a:buFont typeface="Wingdings" panose="05000000000000000000" pitchFamily="2" charset="2"/>
              <a:buBlip>
                <a:blip r:embed="rId11"/>
              </a:buBlip>
              <a:defRPr/>
            </a:pPr>
            <a:r>
              <a:rPr lang="zh-CN" altLang="en-US" b="1" dirty="0">
                <a:solidFill>
                  <a:srgbClr val="FF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重症病例</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多发生于</a:t>
            </a:r>
            <a:r>
              <a:rPr lang="zh-CN" altLang="en-US" b="1" dirty="0">
                <a:solidFill>
                  <a:srgbClr val="FF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育肥后期猪和母猪</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，保育猪较少发生。</a:t>
            </a:r>
            <a:r>
              <a:rPr lang="zh-CN" altLang="en-US" sz="3200" b="1" dirty="0">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endPar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p:txBody>
      </p:sp>
      <p:pic>
        <p:nvPicPr>
          <p:cNvPr id="6153" name="Picture 22" descr="动画3"/>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4933950" y="3581400"/>
            <a:ext cx="3733800" cy="25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Picture 10"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11"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12"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13"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14"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15"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0" name="Rectangle 20"/>
          <p:cNvSpPr>
            <a:spLocks noRot="1" noChangeArrowheads="1"/>
          </p:cNvSpPr>
          <p:nvPr/>
        </p:nvSpPr>
        <p:spPr bwMode="auto">
          <a:xfrm>
            <a:off x="1524000" y="533400"/>
            <a:ext cx="70104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lnSpc>
                <a:spcPts val="4500"/>
              </a:lnSpc>
              <a:spcBef>
                <a:spcPts val="1200"/>
              </a:spcBef>
              <a:buClr>
                <a:srgbClr val="990000"/>
              </a:buClr>
              <a:buSzTx/>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传染来源：</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病猪和带菌猪。</a:t>
            </a:r>
          </a:p>
          <a:p>
            <a:pPr lvl="1" eaLnBrk="1" hangingPunct="1">
              <a:lnSpc>
                <a:spcPts val="4500"/>
              </a:lnSpc>
              <a:spcBef>
                <a:spcPts val="1200"/>
              </a:spcBef>
              <a:buClr>
                <a:srgbClr val="990000"/>
              </a:buClr>
              <a:buSzTx/>
              <a:buFont typeface="Wingdings" panose="05000000000000000000" pitchFamily="2" charset="2"/>
              <a:buBlip>
                <a:blip r:embed="rId11"/>
              </a:buBlip>
              <a:defRPr/>
            </a:pP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亚临床感染的母猪是病原的贮存宿主，其所生仔猪</a:t>
            </a:r>
            <a:r>
              <a:rPr lang="en-US" altLang="zh-CN"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11</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日龄时即可从扁桃体检出细菌新购进仔猪感染的主要来源。</a:t>
            </a:r>
          </a:p>
          <a:p>
            <a:pPr lvl="1" eaLnBrk="1" hangingPunct="1">
              <a:lnSpc>
                <a:spcPts val="4500"/>
              </a:lnSpc>
              <a:spcBef>
                <a:spcPts val="1200"/>
              </a:spcBef>
              <a:buClr>
                <a:srgbClr val="990000"/>
              </a:buClr>
              <a:buSzTx/>
              <a:buFont typeface="Wingdings" panose="05000000000000000000" pitchFamily="2" charset="2"/>
              <a:buBlip>
                <a:blip r:embed="rId11"/>
              </a:buBlip>
              <a:defRPr/>
            </a:pP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猪场初次发病多数是由于引入带菌猪、慢性感染猪。</a:t>
            </a:r>
          </a:p>
          <a:p>
            <a:pPr lvl="1" eaLnBrk="1" hangingPunct="1">
              <a:lnSpc>
                <a:spcPts val="4500"/>
              </a:lnSpc>
              <a:spcBef>
                <a:spcPts val="1200"/>
              </a:spcBef>
              <a:buClr>
                <a:srgbClr val="990000"/>
              </a:buClr>
              <a:buSzTx/>
              <a:buFont typeface="Wingdings" panose="05000000000000000000" pitchFamily="2" charset="2"/>
              <a:buBlip>
                <a:blip r:embed="rId11"/>
              </a:buBlip>
              <a:defRPr/>
            </a:pP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病菌主要存在于患猪的呼吸道（如扁桃体和鼻腔）和鼻液中。</a:t>
            </a:r>
            <a:r>
              <a:rPr lang="zh-CN" altLang="en-US" b="1" dirty="0">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p>
        </p:txBody>
      </p:sp>
      <p:pic>
        <p:nvPicPr>
          <p:cNvPr id="6153" name="Picture 22" descr="动画3"/>
          <p:cNvPicPr>
            <a:picLocks noChangeAspect="1" noChangeArrowheads="1" noCrop="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477000" y="5105400"/>
            <a:ext cx="152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8958220"/>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next pag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7"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6552" name="Rectangle 8"/>
          <p:cNvSpPr>
            <a:spLocks noRot="1" noChangeArrowheads="1"/>
          </p:cNvSpPr>
          <p:nvPr/>
        </p:nvSpPr>
        <p:spPr bwMode="auto">
          <a:xfrm>
            <a:off x="1308101" y="609600"/>
            <a:ext cx="7283808"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ts val="600"/>
              </a:spcBef>
              <a:buClr>
                <a:srgbClr val="990000"/>
              </a:buClr>
              <a:buSzTx/>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传播途径：</a:t>
            </a:r>
            <a:r>
              <a:rPr lang="zh-CN" altLang="en-US" b="1" dirty="0">
                <a:solidFill>
                  <a:schemeClr val="tx2"/>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呼吸道，直接接触或通过飞沫传播。</a:t>
            </a:r>
            <a:endPar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endParaRPr>
          </a:p>
          <a:p>
            <a:pPr eaLnBrk="1" hangingPunct="1">
              <a:spcBef>
                <a:spcPts val="600"/>
              </a:spcBef>
              <a:buSzTx/>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流行特点</a:t>
            </a:r>
          </a:p>
          <a:p>
            <a:pPr lvl="1" eaLnBrk="1" hangingPunct="1">
              <a:spcBef>
                <a:spcPts val="600"/>
              </a:spcBef>
              <a:buSzTx/>
              <a:buFont typeface="Wingdings" panose="05000000000000000000" pitchFamily="2" charset="2"/>
              <a:buBlip>
                <a:blip r:embed="rId11"/>
              </a:buBlip>
              <a:defRPr/>
            </a:pP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季节性：明显，多发于</a:t>
            </a:r>
            <a:r>
              <a:rPr lang="en-US" altLang="zh-CN"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4</a:t>
            </a:r>
            <a:r>
              <a:rPr lang="zh-CN" altLang="en-US" b="1" dirty="0">
                <a:solidFill>
                  <a:srgbClr val="000000"/>
                </a:solidFill>
                <a:effectLst>
                  <a:outerShdw blurRad="38100" dist="38100" dir="2700000" algn="tl">
                    <a:srgbClr val="000000">
                      <a:alpha val="43137"/>
                    </a:srgbClr>
                  </a:outerShdw>
                </a:effectLst>
                <a:latin typeface="+mn-ea"/>
                <a:ea typeface="+mn-ea"/>
              </a:rPr>
              <a:t>～</a:t>
            </a:r>
            <a:r>
              <a:rPr lang="en-US" altLang="zh-CN"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5</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月和</a:t>
            </a:r>
            <a:r>
              <a:rPr lang="en-US" altLang="zh-CN"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9</a:t>
            </a:r>
            <a:r>
              <a:rPr lang="zh-CN" altLang="en-US" b="1" dirty="0">
                <a:solidFill>
                  <a:srgbClr val="000000"/>
                </a:solidFill>
                <a:effectLst>
                  <a:outerShdw blurRad="38100" dist="38100" dir="2700000" algn="tl">
                    <a:srgbClr val="000000">
                      <a:alpha val="43137"/>
                    </a:srgbClr>
                  </a:outerShdw>
                </a:effectLst>
                <a:latin typeface="+mn-ea"/>
                <a:ea typeface="+mn-ea"/>
              </a:rPr>
              <a:t>～</a:t>
            </a:r>
            <a:r>
              <a:rPr lang="en-US" altLang="zh-CN"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11</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月。</a:t>
            </a:r>
          </a:p>
          <a:p>
            <a:pPr lvl="1" eaLnBrk="1" hangingPunct="1">
              <a:spcBef>
                <a:spcPts val="600"/>
              </a:spcBef>
              <a:buSzTx/>
              <a:buFont typeface="Wingdings" panose="05000000000000000000" pitchFamily="2" charset="2"/>
              <a:buBlip>
                <a:blip r:embed="rId11"/>
              </a:buBlip>
              <a:defRPr/>
            </a:pP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猪场一旦出现本病，常反复发生，不易根除。</a:t>
            </a:r>
            <a:r>
              <a:rPr lang="zh-CN" altLang="en-US"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p>
          <a:p>
            <a:pPr eaLnBrk="1" hangingPunct="1">
              <a:spcBef>
                <a:spcPts val="600"/>
              </a:spcBef>
              <a:buSzTx/>
              <a:buFont typeface="Wingdings" panose="05000000000000000000" pitchFamily="2" charset="2"/>
              <a:buBlip>
                <a:blip r:embed="rId11"/>
              </a:buBlip>
              <a:defRPr/>
            </a:pPr>
            <a:r>
              <a:rPr lang="zh-CN" altLang="en-US"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诱发因素</a:t>
            </a:r>
          </a:p>
          <a:p>
            <a:pPr lvl="1" eaLnBrk="1" hangingPunct="1">
              <a:spcBef>
                <a:spcPts val="600"/>
              </a:spcBef>
              <a:buSzTx/>
              <a:buFont typeface="Wingdings" panose="05000000000000000000" pitchFamily="2" charset="2"/>
              <a:buBlip>
                <a:blip r:embed="rId11"/>
              </a:buBlip>
              <a:defRPr/>
            </a:pP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气候突变，饲养密度大，通风不良，卫生不良等是诱发本病的重要因素。</a:t>
            </a:r>
          </a:p>
          <a:p>
            <a:pPr lvl="1" eaLnBrk="1" hangingPunct="1">
              <a:spcBef>
                <a:spcPts val="600"/>
              </a:spcBef>
              <a:buSzTx/>
              <a:buFont typeface="Wingdings" panose="05000000000000000000" pitchFamily="2" charset="2"/>
              <a:buBlip>
                <a:blip r:embed="rId11"/>
              </a:buBlip>
              <a:defRPr/>
            </a:pPr>
            <a:r>
              <a:rPr lang="zh-CN" altLang="en-US"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本病常与传染性萎缩性鼻炎、链球菌病发生混合感染。</a:t>
            </a:r>
          </a:p>
        </p:txBody>
      </p:sp>
    </p:spTree>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lose button">
            <a:hlinkClick r:id="" action="ppaction://hlinkshowjump?jump=endshow" highlightClick="1">
              <a:snd r:embed="rId2" name="camera.wav"/>
            </a:hlinkClick>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7750" y="0"/>
            <a:ext cx="461963"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3" descr="content">
            <a:hlinkClick r:id="rId4" action="ppaction://hlinkpres?slideindex=2&amp;slidetitle=PowerPoint 演示文稿" highlightClick="1">
              <a:snd r:embed="rId2" name="camera.wav"/>
            </a:hlinkClick>
            <a:hlinkHover r:id="" action="ppaction://noaction"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63" y="5381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descr="chapter content">
            <a:hlinkClick r:id="rId6" action="ppaction://hlinkpres?slideindex=1&amp;slidetitle=" highlightClick="1">
              <a:snd r:embed="rId2" name="camera.wav"/>
            </a:hlinkClick>
            <a:hlinkHover r:id="" action="ppaction://noaction" highlightClick="1"/>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681163"/>
            <a:ext cx="10874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5" descr="next page">
            <a:hlinkClick r:id="" action="ppaction://hlinkshowjump?jump=nextslide" highlightClick="1">
              <a:snd r:embed="rId2" name="camera.wav"/>
            </a:hlinkClick>
            <a:hlinkHover r:id="" action="ppaction://noaction"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700" y="5491163"/>
            <a:ext cx="11557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6" descr="previous page">
            <a:hlinkClick r:id="" action="ppaction://hlinkshowjump?jump=previousslide" highlightClick="1">
              <a:snd r:embed="rId2" name="camera.wav"/>
            </a:hlinkClick>
            <a:hlinkHover r:id="" action="ppaction://noaction" highlightClick="1"/>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7963" y="4271963"/>
            <a:ext cx="10874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7" descr="back to jie">
            <a:hlinkClick r:id="" action="ppaction://hlinkshowjump?jump=firstslide" highlightClick="1">
              <a:snd r:embed="rId2" name="camera.wav"/>
            </a:hlinkClick>
            <a:hlinkHover r:id="" action="ppaction://noaction" highlightClick="1"/>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413" y="2900363"/>
            <a:ext cx="1093787"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4504" name="Rectangle 8"/>
          <p:cNvSpPr>
            <a:spLocks noRot="1" noChangeArrowheads="1"/>
          </p:cNvSpPr>
          <p:nvPr/>
        </p:nvSpPr>
        <p:spPr bwMode="auto">
          <a:xfrm>
            <a:off x="1326282" y="620713"/>
            <a:ext cx="7239000" cy="547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hlink"/>
              </a:buClr>
              <a:buSzPct val="75000"/>
              <a:buFont typeface="Wingdings" panose="05000000000000000000" pitchFamily="2" charset="2"/>
              <a:buChar char="v"/>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lr>
                <a:schemeClr val="accent2"/>
              </a:buClr>
              <a:buSzPct val="85000"/>
              <a:buFont typeface="Wingdings" panose="05000000000000000000" pitchFamily="2" charset="2"/>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lr>
                <a:schemeClr val="hlink"/>
              </a:buClr>
              <a:buSzPct val="85000"/>
              <a:buFont typeface="Wingdings" panose="05000000000000000000" pitchFamily="2" charset="2"/>
              <a:buChar char="v"/>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lr>
                <a:schemeClr val="accent2"/>
              </a:buClr>
              <a:buSzPct val="90000"/>
              <a:buFont typeface="Wingdings" panose="05000000000000000000" pitchFamily="2" charset="2"/>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Arial" panose="020B0604020202020204" pitchFamily="34" charset="0"/>
                <a:ea typeface="宋体" panose="02010600030101010101" pitchFamily="2" charset="-122"/>
              </a:defRPr>
            </a:lvl9pPr>
          </a:lstStyle>
          <a:p>
            <a:pPr eaLnBrk="1" hangingPunct="1">
              <a:spcBef>
                <a:spcPts val="600"/>
              </a:spcBef>
              <a:buSzTx/>
              <a:buFont typeface="Wingdings" panose="05000000000000000000" pitchFamily="2" charset="2"/>
              <a:buBlip>
                <a:blip r:embed="rId11"/>
              </a:buBlip>
              <a:defRPr/>
            </a:pPr>
            <a:r>
              <a:rPr lang="zh-CN" altLang="en-US" sz="2800"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分最急性型、急性型、亚急性型和慢性型三种。</a:t>
            </a:r>
          </a:p>
          <a:p>
            <a:pPr eaLnBrk="1" hangingPunct="1">
              <a:spcBef>
                <a:spcPts val="600"/>
              </a:spcBef>
              <a:buSzTx/>
              <a:buFont typeface="Wingdings" panose="05000000000000000000" pitchFamily="2" charset="2"/>
              <a:buBlip>
                <a:blip r:embed="rId11"/>
              </a:buBlip>
              <a:defRPr/>
            </a:pPr>
            <a:r>
              <a:rPr lang="zh-CN" altLang="en-US" sz="2800"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潜伏期：</a:t>
            </a:r>
            <a:r>
              <a:rPr lang="zh-CN" altLang="en-US" sz="28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一般</a:t>
            </a:r>
            <a:r>
              <a:rPr lang="en-US" altLang="zh-CN" sz="28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1</a:t>
            </a:r>
            <a:r>
              <a:rPr lang="zh-CN" altLang="en-US" sz="2800" b="1" dirty="0">
                <a:solidFill>
                  <a:srgbClr val="990000"/>
                </a:solidFill>
                <a:effectLst>
                  <a:outerShdw blurRad="38100" dist="38100" dir="2700000" algn="tl">
                    <a:srgbClr val="000000">
                      <a:alpha val="43137"/>
                    </a:srgbClr>
                  </a:outerShdw>
                </a:effectLst>
                <a:latin typeface="+mn-ea"/>
                <a:ea typeface="+mn-ea"/>
              </a:rPr>
              <a:t>～</a:t>
            </a:r>
            <a:r>
              <a:rPr lang="en-US" altLang="zh-CN" sz="28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7</a:t>
            </a:r>
            <a:r>
              <a:rPr lang="zh-CN" altLang="en-US" sz="2800" b="1" dirty="0">
                <a:solidFill>
                  <a:srgbClr val="99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天。</a:t>
            </a:r>
            <a:r>
              <a:rPr lang="zh-CN" altLang="en-US" sz="2800" b="1" dirty="0">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 </a:t>
            </a:r>
          </a:p>
          <a:p>
            <a:pPr eaLnBrk="1" hangingPunct="1">
              <a:spcBef>
                <a:spcPts val="600"/>
              </a:spcBef>
              <a:buSzTx/>
              <a:buFont typeface="Wingdings" panose="05000000000000000000" pitchFamily="2" charset="2"/>
              <a:buBlip>
                <a:blip r:embed="rId11"/>
              </a:buBlip>
              <a:defRPr/>
            </a:pPr>
            <a:r>
              <a:rPr lang="zh-CN" altLang="en-US" sz="2800" b="1" dirty="0">
                <a:solidFill>
                  <a:srgbClr val="FF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最急性型</a:t>
            </a:r>
          </a:p>
          <a:p>
            <a:pPr lvl="1" algn="just" eaLnBrk="1" hangingPunct="1">
              <a:spcBef>
                <a:spcPts val="600"/>
              </a:spcBef>
              <a:buSzTx/>
              <a:buFont typeface="Wingdings" panose="05000000000000000000" pitchFamily="2" charset="2"/>
              <a:buBlip>
                <a:blip r:embed="rId11"/>
              </a:buBlip>
              <a:defRPr/>
            </a:pP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突然发病。</a:t>
            </a:r>
          </a:p>
          <a:p>
            <a:pPr lvl="1" algn="just" eaLnBrk="1" hangingPunct="1">
              <a:spcBef>
                <a:spcPts val="600"/>
              </a:spcBef>
              <a:buSzTx/>
              <a:buFont typeface="Wingdings" panose="05000000000000000000" pitchFamily="2" charset="2"/>
              <a:buBlip>
                <a:blip r:embed="rId11"/>
              </a:buBlip>
              <a:defRPr/>
            </a:pP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开始体温升高</a:t>
            </a:r>
            <a:r>
              <a:rPr lang="en-US" altLang="zh-CN"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41℃</a:t>
            </a: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以上，精神沉郁，不食，短时的轻度腹泻和呕吐。</a:t>
            </a:r>
          </a:p>
          <a:p>
            <a:pPr lvl="1" algn="just" eaLnBrk="1" hangingPunct="1">
              <a:spcBef>
                <a:spcPts val="600"/>
              </a:spcBef>
              <a:buSzTx/>
              <a:buFont typeface="Wingdings" panose="05000000000000000000" pitchFamily="2" charset="2"/>
              <a:buBlip>
                <a:blip r:embed="rId11"/>
              </a:buBlip>
              <a:defRPr/>
            </a:pP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后期</a:t>
            </a:r>
            <a:r>
              <a:rPr lang="zh-CN" altLang="en-US" sz="2400" b="1" dirty="0">
                <a:solidFill>
                  <a:srgbClr val="FF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呼吸高度困难，常呈犬坐姿势</a:t>
            </a: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，张口结舌，从</a:t>
            </a:r>
            <a:r>
              <a:rPr lang="zh-CN" altLang="en-US" sz="2400" b="1" dirty="0">
                <a:solidFill>
                  <a:srgbClr val="FF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口鼻流出红色泡沫样分泌物</a:t>
            </a: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p>
          <a:p>
            <a:pPr lvl="1" algn="just" eaLnBrk="1" hangingPunct="1">
              <a:spcBef>
                <a:spcPts val="600"/>
              </a:spcBef>
              <a:buSzTx/>
              <a:buFont typeface="Wingdings" panose="05000000000000000000" pitchFamily="2" charset="2"/>
              <a:buBlip>
                <a:blip r:embed="rId11"/>
              </a:buBlip>
              <a:defRPr/>
            </a:pPr>
            <a:r>
              <a:rPr lang="zh-CN" altLang="en-US" sz="2400" b="1" dirty="0">
                <a:solidFill>
                  <a:srgbClr val="000000"/>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脉搏增数，心衰，耳、鼻及四肢皮肤呈蓝紫色。</a:t>
            </a:r>
          </a:p>
          <a:p>
            <a:pPr lvl="1" algn="just" eaLnBrk="1" hangingPunct="1">
              <a:spcBef>
                <a:spcPts val="600"/>
              </a:spcBef>
              <a:buSzTx/>
              <a:buFont typeface="Wingdings" panose="05000000000000000000" pitchFamily="2" charset="2"/>
              <a:buBlip>
                <a:blip r:embed="rId11"/>
              </a:buBlip>
              <a:defRPr/>
            </a:pP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一般在</a:t>
            </a:r>
            <a:r>
              <a:rPr lang="en-US" altLang="zh-CN"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24</a:t>
            </a:r>
            <a:r>
              <a:rPr lang="zh-CN" altLang="en-US" sz="2400" b="1" dirty="0">
                <a:solidFill>
                  <a:srgbClr val="000066"/>
                </a:solidFill>
                <a:effectLst>
                  <a:outerShdw blurRad="38100" dist="38100" dir="2700000" algn="tl">
                    <a:srgbClr val="000000">
                      <a:alpha val="43137"/>
                    </a:srgbClr>
                  </a:outerShdw>
                </a:effectLst>
                <a:latin typeface="+mn-ea"/>
                <a:ea typeface="+mn-ea"/>
              </a:rPr>
              <a:t>～</a:t>
            </a:r>
            <a:r>
              <a:rPr lang="en-US" altLang="zh-CN"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36</a:t>
            </a: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小时死亡，个别幼猪死前见不到症状，病死率高达</a:t>
            </a:r>
            <a:r>
              <a:rPr lang="en-US" altLang="zh-CN"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80%</a:t>
            </a:r>
            <a:r>
              <a:rPr lang="zh-CN" altLang="en-US" sz="2400" b="1" dirty="0">
                <a:solidFill>
                  <a:srgbClr val="000066"/>
                </a:solidFill>
                <a:effectLst>
                  <a:outerShdw blurRad="38100" dist="38100" dir="2700000" algn="tl">
                    <a:srgbClr val="000000">
                      <a:alpha val="43137"/>
                    </a:srgbClr>
                  </a:outerShdw>
                </a:effectLst>
                <a:latin typeface="+mn-ea"/>
                <a:ea typeface="+mn-ea"/>
              </a:rPr>
              <a:t>～</a:t>
            </a:r>
            <a:r>
              <a:rPr lang="en-US" altLang="zh-CN"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100%</a:t>
            </a:r>
            <a:r>
              <a:rPr lang="zh-CN" altLang="en-US" sz="2400" b="1" dirty="0">
                <a:solidFill>
                  <a:srgbClr val="000066"/>
                </a:solidFill>
                <a:effectLst>
                  <a:outerShdw blurRad="38100" dist="38100" dir="2700000" algn="tl">
                    <a:srgbClr val="000000">
                      <a:alpha val="43137"/>
                    </a:srgbClr>
                  </a:outerShdw>
                </a:effectLst>
                <a:latin typeface="幼圆" panose="02010509060101010101" pitchFamily="49" charset="-122"/>
                <a:ea typeface="幼圆" panose="02010509060101010101" pitchFamily="49" charset="-122"/>
              </a:rPr>
              <a:t>。</a:t>
            </a:r>
          </a:p>
        </p:txBody>
      </p:sp>
      <p:pic>
        <p:nvPicPr>
          <p:cNvPr id="8201" name="Picture 9" descr="0001"/>
          <p:cNvPicPr>
            <a:picLocks noChangeAspect="1" noChangeArrowheads="1" noCrop="1"/>
          </p:cNvPicPr>
          <p:nvPr/>
        </p:nvPicPr>
        <p:blipFill>
          <a:blip r:embed="rId12">
            <a:extLst>
              <a:ext uri="{28A0092B-C50C-407E-A947-70E740481C1C}">
                <a14:useLocalDpi xmlns:a14="http://schemas.microsoft.com/office/drawing/2010/main" val="0"/>
              </a:ext>
            </a:extLst>
          </a:blip>
          <a:srcRect/>
          <a:stretch>
            <a:fillRect/>
          </a:stretch>
        </p:blipFill>
        <p:spPr bwMode="auto">
          <a:xfrm>
            <a:off x="5943600" y="1295400"/>
            <a:ext cx="1905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theme/theme1.xml><?xml version="1.0" encoding="utf-8"?>
<a:theme xmlns:a="http://schemas.openxmlformats.org/drawingml/2006/main" name="诗情画意">
  <a:themeElements>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fontScheme name="诗情画意">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诗情画意 2">
        <a:dk1>
          <a:srgbClr val="005FBE"/>
        </a:dk1>
        <a:lt1>
          <a:srgbClr val="FFFFDD"/>
        </a:lt1>
        <a:dk2>
          <a:srgbClr val="2C5884"/>
        </a:dk2>
        <a:lt2>
          <a:srgbClr val="C0C0C0"/>
        </a:lt2>
        <a:accent1>
          <a:srgbClr val="E9F7FF"/>
        </a:accent1>
        <a:accent2>
          <a:srgbClr val="F89400"/>
        </a:accent2>
        <a:accent3>
          <a:srgbClr val="FFFFEB"/>
        </a:accent3>
        <a:accent4>
          <a:srgbClr val="0050A2"/>
        </a:accent4>
        <a:accent5>
          <a:srgbClr val="F2FAFF"/>
        </a:accent5>
        <a:accent6>
          <a:srgbClr val="E186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诗情画意 3">
        <a:dk1>
          <a:srgbClr val="5D5D8B"/>
        </a:dk1>
        <a:lt1>
          <a:srgbClr val="DAEADE"/>
        </a:lt1>
        <a:dk2>
          <a:srgbClr val="A25269"/>
        </a:dk2>
        <a:lt2>
          <a:srgbClr val="C0C0C0"/>
        </a:lt2>
        <a:accent1>
          <a:srgbClr val="FFFFDD"/>
        </a:accent1>
        <a:accent2>
          <a:srgbClr val="3399FF"/>
        </a:accent2>
        <a:accent3>
          <a:srgbClr val="EAF3EC"/>
        </a:accent3>
        <a:accent4>
          <a:srgbClr val="4E4E76"/>
        </a:accent4>
        <a:accent5>
          <a:srgbClr val="FFFFEB"/>
        </a:accent5>
        <a:accent6>
          <a:srgbClr val="2D8AE7"/>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诗情画意 4">
        <a:dk1>
          <a:srgbClr val="006666"/>
        </a:dk1>
        <a:lt1>
          <a:srgbClr val="CCECFF"/>
        </a:lt1>
        <a:dk2>
          <a:srgbClr val="336699"/>
        </a:dk2>
        <a:lt2>
          <a:srgbClr val="C0C0C0"/>
        </a:lt2>
        <a:accent1>
          <a:srgbClr val="FFFFCC"/>
        </a:accent1>
        <a:accent2>
          <a:srgbClr val="FF6600"/>
        </a:accent2>
        <a:accent3>
          <a:srgbClr val="E2F4FF"/>
        </a:accent3>
        <a:accent4>
          <a:srgbClr val="005656"/>
        </a:accent4>
        <a:accent5>
          <a:srgbClr val="FFFFE2"/>
        </a:accent5>
        <a:accent6>
          <a:srgbClr val="E75C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诗情画意 5">
        <a:dk1>
          <a:srgbClr val="0033CC"/>
        </a:dk1>
        <a:lt1>
          <a:srgbClr val="FFE9E9"/>
        </a:lt1>
        <a:dk2>
          <a:srgbClr val="000000"/>
        </a:dk2>
        <a:lt2>
          <a:srgbClr val="C0C0C0"/>
        </a:lt2>
        <a:accent1>
          <a:srgbClr val="D5E5DB"/>
        </a:accent1>
        <a:accent2>
          <a:srgbClr val="3366FF"/>
        </a:accent2>
        <a:accent3>
          <a:srgbClr val="FFF2F2"/>
        </a:accent3>
        <a:accent4>
          <a:srgbClr val="002AAE"/>
        </a:accent4>
        <a:accent5>
          <a:srgbClr val="E7F0EA"/>
        </a:accent5>
        <a:accent6>
          <a:srgbClr val="2D5CE7"/>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诗情画意 6">
        <a:dk1>
          <a:srgbClr val="336699"/>
        </a:dk1>
        <a:lt1>
          <a:srgbClr val="F4E9E0"/>
        </a:lt1>
        <a:dk2>
          <a:srgbClr val="DC5900"/>
        </a:dk2>
        <a:lt2>
          <a:srgbClr val="C0C0C0"/>
        </a:lt2>
        <a:accent1>
          <a:srgbClr val="E4E4E4"/>
        </a:accent1>
        <a:accent2>
          <a:srgbClr val="3399FF"/>
        </a:accent2>
        <a:accent3>
          <a:srgbClr val="F8F2ED"/>
        </a:accent3>
        <a:accent4>
          <a:srgbClr val="2A5682"/>
        </a:accent4>
        <a:accent5>
          <a:srgbClr val="EFEFEF"/>
        </a:accent5>
        <a:accent6>
          <a:srgbClr val="2D8AE7"/>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诗情画意 7">
        <a:dk1>
          <a:srgbClr val="CC3300"/>
        </a:dk1>
        <a:lt1>
          <a:srgbClr val="E5E5FF"/>
        </a:lt1>
        <a:dk2>
          <a:srgbClr val="565680"/>
        </a:dk2>
        <a:lt2>
          <a:srgbClr val="C0C0C0"/>
        </a:lt2>
        <a:accent1>
          <a:srgbClr val="E6E4EC"/>
        </a:accent1>
        <a:accent2>
          <a:srgbClr val="0066CC"/>
        </a:accent2>
        <a:accent3>
          <a:srgbClr val="F0F0FF"/>
        </a:accent3>
        <a:accent4>
          <a:srgbClr val="AE2A00"/>
        </a:accent4>
        <a:accent5>
          <a:srgbClr val="F0EFF4"/>
        </a:accent5>
        <a:accent6>
          <a:srgbClr val="005CB9"/>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诗情画意 8">
        <a:dk1>
          <a:srgbClr val="000099"/>
        </a:dk1>
        <a:lt1>
          <a:srgbClr val="FFE2C5"/>
        </a:lt1>
        <a:dk2>
          <a:srgbClr val="007D7A"/>
        </a:dk2>
        <a:lt2>
          <a:srgbClr val="C0C0C0"/>
        </a:lt2>
        <a:accent1>
          <a:srgbClr val="EAEAEA"/>
        </a:accent1>
        <a:accent2>
          <a:srgbClr val="B26EB4"/>
        </a:accent2>
        <a:accent3>
          <a:srgbClr val="FFEEDF"/>
        </a:accent3>
        <a:accent4>
          <a:srgbClr val="000082"/>
        </a:accent4>
        <a:accent5>
          <a:srgbClr val="F3F3F3"/>
        </a:accent5>
        <a:accent6>
          <a:srgbClr val="A163A3"/>
        </a:accent6>
        <a:hlink>
          <a:srgbClr val="CC3300"/>
        </a:hlink>
        <a:folHlink>
          <a:srgbClr val="0088E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CDESIGNL</Template>
  <TotalTime>3190</TotalTime>
  <Words>1069</Words>
  <Application>Microsoft Office PowerPoint</Application>
  <PresentationFormat>全屏显示(4:3)</PresentationFormat>
  <Paragraphs>86</Paragraphs>
  <Slides>19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19</vt:i4>
      </vt:variant>
    </vt:vector>
  </HeadingPairs>
  <TitlesOfParts>
    <vt:vector size="26" baseType="lpstr">
      <vt:lpstr>隶书</vt:lpstr>
      <vt:lpstr>宋体</vt:lpstr>
      <vt:lpstr>幼圆</vt:lpstr>
      <vt:lpstr>Arial</vt:lpstr>
      <vt:lpstr>Times New Roman</vt:lpstr>
      <vt:lpstr>Wingdings</vt:lpstr>
      <vt:lpstr>诗情画意</vt:lpstr>
      <vt:lpstr>任务2  猪传染性胸膜肺炎防治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lizuwen</dc:creator>
  <cp:lastModifiedBy>FKL</cp:lastModifiedBy>
  <cp:revision>186</cp:revision>
  <cp:lastPrinted>1601-01-01T00:00:00Z</cp:lastPrinted>
  <dcterms:created xsi:type="dcterms:W3CDTF">1601-01-01T00:00:00Z</dcterms:created>
  <dcterms:modified xsi:type="dcterms:W3CDTF">2021-02-09T23:22:03Z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